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35.jpg"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Lst>
  <p:notesMasterIdLst>
    <p:notesMasterId r:id="rId21"/>
  </p:notesMasterIdLst>
  <p:sldIdLst>
    <p:sldId id="269" r:id="rId2"/>
    <p:sldId id="256" r:id="rId3"/>
    <p:sldId id="257" r:id="rId4"/>
    <p:sldId id="258" r:id="rId5"/>
    <p:sldId id="259" r:id="rId6"/>
    <p:sldId id="260" r:id="rId7"/>
    <p:sldId id="261" r:id="rId8"/>
    <p:sldId id="262" r:id="rId9"/>
    <p:sldId id="263" r:id="rId10"/>
    <p:sldId id="264" r:id="rId11"/>
    <p:sldId id="265" r:id="rId12"/>
    <p:sldId id="266" r:id="rId13"/>
    <p:sldId id="268" r:id="rId14"/>
    <p:sldId id="267"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9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2B090-0779-4325-99C7-0831EAFD8013}" type="datetimeFigureOut">
              <a:rPr lang="en-GB" smtClean="0"/>
              <a:t>17/10/2023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710C6-973F-41AE-BCDF-28CE1B249F8E}" type="slidenum">
              <a:rPr lang="en-GB" smtClean="0"/>
              <a:t>‹#›</a:t>
            </a:fld>
            <a:endParaRPr lang="en-GB"/>
          </a:p>
        </p:txBody>
      </p:sp>
    </p:spTree>
    <p:extLst>
      <p:ext uri="{BB962C8B-B14F-4D97-AF65-F5344CB8AC3E}">
        <p14:creationId xmlns:p14="http://schemas.microsoft.com/office/powerpoint/2010/main" val="125002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5650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919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21607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0284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67586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0951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1990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693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253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6531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679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8500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5115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3258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0935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274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10/17/2023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773944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chnofaq.org/posts/2020/10/why-employee-training-is-the-best-investment-you-could-make/"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6.gif"/><Relationship Id="rId13" Type="http://schemas.openxmlformats.org/officeDocument/2006/relationships/hyperlink" Target="https://www.uscreditcardguide.com/amex-simplycash-plus-business-credit-card/" TargetMode="External"/><Relationship Id="rId3" Type="http://schemas.openxmlformats.org/officeDocument/2006/relationships/hyperlink" Target="https://www.pngall.com/credit-card-png/" TargetMode="External"/><Relationship Id="rId7" Type="http://schemas.openxmlformats.org/officeDocument/2006/relationships/hyperlink" Target="https://www.uscreditcardguide.com/amex-green-card/" TargetMode="External"/><Relationship Id="rId12" Type="http://schemas.openxmlformats.org/officeDocument/2006/relationships/image" Target="../media/image18.jpg"/><Relationship Id="rId17" Type="http://schemas.openxmlformats.org/officeDocument/2006/relationships/hyperlink" Target="http://www.publicdomainpictures.net/view-image.php?image=150326&amp;picture=credit-card-front" TargetMode="External"/><Relationship Id="rId2" Type="http://schemas.openxmlformats.org/officeDocument/2006/relationships/image" Target="../media/image13.png"/><Relationship Id="rId16"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hyperlink" Target="https://www.uscreditcardguide.com/amex-platinum-card-for-morgan-stanley/" TargetMode="External"/><Relationship Id="rId5" Type="http://schemas.openxmlformats.org/officeDocument/2006/relationships/hyperlink" Target="https://www.uscreditcardguide.com/selfscore-classic-mastercard-credit-card/" TargetMode="External"/><Relationship Id="rId15" Type="http://schemas.openxmlformats.org/officeDocument/2006/relationships/hyperlink" Target="http://www.uscreditcardguide.com/amex-premier-rewards-gold/" TargetMode="Externa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hyperlink" Target="https://www.uscreditcardguide.com/american-express-centurion-charge-card/" TargetMode="External"/><Relationship Id="rId14" Type="http://schemas.openxmlformats.org/officeDocument/2006/relationships/image" Target="../media/image19.gif"/></Relationships>
</file>

<file path=ppt/slides/_rels/slide11.xml.rels><?xml version="1.0" encoding="UTF-8" standalone="yes"?>
<Relationships xmlns="http://schemas.openxmlformats.org/package/2006/relationships"><Relationship Id="rId3" Type="http://schemas.openxmlformats.org/officeDocument/2006/relationships/hyperlink" Target="https://www.101giftcertificatetemplates.com/gift-card-template/" TargetMode="External"/><Relationship Id="rId7" Type="http://schemas.openxmlformats.org/officeDocument/2006/relationships/hyperlink" Target="https://getpcgameset.blogspot.com/2016/03/last-day-flipkart-get-upto-5-cashback.html" TargetMode="External"/><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www.theidearoom.net/his-hers-valentines-day-giveaway/" TargetMode="Externa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www.pngall.com/men-accessories-png/download/44995" TargetMode="External"/><Relationship Id="rId3" Type="http://schemas.openxmlformats.org/officeDocument/2006/relationships/hyperlink" Target="https://www.pngall.com/fashion-accessories-png/download/45907" TargetMode="External"/><Relationship Id="rId7" Type="http://schemas.openxmlformats.org/officeDocument/2006/relationships/hyperlink" Target="https://www.pngall.com/womens-accessories-png/download/46554" TargetMode="External"/><Relationship Id="rId12"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hyperlink" Target="https://www.pngall.com/fashion-accessories-png" TargetMode="External"/><Relationship Id="rId5" Type="http://schemas.openxmlformats.org/officeDocument/2006/relationships/hyperlink" Target="https://www.pexels.com/photo/accessory-accesories-for-men-perfect-for-men-681716/" TargetMode="External"/><Relationship Id="rId15" Type="http://schemas.openxmlformats.org/officeDocument/2006/relationships/hyperlink" Target="https://www.pngall.com/men-accessories-png/download/45020" TargetMode="External"/><Relationship Id="rId10" Type="http://schemas.openxmlformats.org/officeDocument/2006/relationships/image" Target="../media/image28.png"/><Relationship Id="rId4" Type="http://schemas.openxmlformats.org/officeDocument/2006/relationships/image" Target="../media/image25.jpg"/><Relationship Id="rId9" Type="http://schemas.openxmlformats.org/officeDocument/2006/relationships/hyperlink" Target="https://www.pngall.com/men-accessories-png/download/45005" TargetMode="External"/><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hyperlink" Target="https://courses.lumenlearning.com/wm-retailmanagement/chapter/retail-mix/" TargetMode="External"/><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onlineinternetmarketinghelp.com/dos-and-donts-to-remember-during-job-interview/" TargetMode="External"/><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becentsable.net/2012/10/giveaway-ross-gift-card.html/" TargetMode="External"/><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File:Zara_Almere_-_Heren.jpg"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stareongroup.com/blog"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en.wikipedia.org/wiki/File:Zara_Almere_-_Heren.jpg"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tileex.xyz/en/retail-sales-techniques/"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ind4change.com/competitive-advantage-5-forces-model-michael-porter-competition-what/"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flatworldknowledge.lardbucket.org/books/advertising-campaigns-start-to-finish/s11-create-a-strategy-ss-k-puts-it.html"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icserver.org/c/customer-service.html" TargetMode="External"/><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hyperlink" Target="https://courses.lumenlearning.com/wmopen-introbusiness/chapter/the-role-of-customers-in-marketing/" TargetMode="Externa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open.lib.umn.edu/principlesmarketing/chapter/3-1-factors-that-influence-consumers-buying-behavior/" TargetMode="External"/><Relationship Id="rId7" Type="http://schemas.openxmlformats.org/officeDocument/2006/relationships/hyperlink" Target="http://nancynwilson.com/know-your-customers-2/" TargetMode="Externa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hyperlink" Target="https://courses.lumenlearning.com/marketing-spring2016/chapter/reading-marketing-defined/" TargetMode="Externa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hyperlink" Target="http://textbooks.whatcom.edu/marketing/chapter/13-2-customer-relationships-and-selling-strategies/" TargetMode="External"/><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hyperlink" Target="https://miguelangelmartin.blogspot.com/2020/04/la-satisfaccion-del-cliente.html" TargetMode="Externa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hyperlink" Target="https://www.pngall.com/online-payment-png/download/48748"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www.flickr.com/photos/personalagain/2562958395/" TargetMode="Externa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8AFF8-AE40-B802-8737-FA502C5A0870}"/>
              </a:ext>
            </a:extLst>
          </p:cNvPr>
          <p:cNvSpPr>
            <a:spLocks noGrp="1"/>
          </p:cNvSpPr>
          <p:nvPr>
            <p:ph type="title"/>
          </p:nvPr>
        </p:nvSpPr>
        <p:spPr/>
        <p:txBody>
          <a:bodyPr/>
          <a:lstStyle/>
          <a:p>
            <a:r>
              <a:rPr lang="en-GB" dirty="0"/>
              <a:t>Sales Induction</a:t>
            </a:r>
            <a:br>
              <a:rPr lang="en-GB" dirty="0"/>
            </a:br>
            <a:endParaRPr lang="en-GB" dirty="0"/>
          </a:p>
        </p:txBody>
      </p:sp>
      <p:pic>
        <p:nvPicPr>
          <p:cNvPr id="8" name="Picture 7">
            <a:extLst>
              <a:ext uri="{FF2B5EF4-FFF2-40B4-BE49-F238E27FC236}">
                <a16:creationId xmlns:a16="http://schemas.microsoft.com/office/drawing/2014/main" id="{D27DCDBD-92AB-B0BD-8F4E-5CEE7C506EE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187440" y="2976880"/>
            <a:ext cx="3744974" cy="3088640"/>
          </a:xfrm>
          <a:prstGeom prst="rect">
            <a:avLst/>
          </a:prstGeom>
        </p:spPr>
      </p:pic>
      <p:sp>
        <p:nvSpPr>
          <p:cNvPr id="3" name="Content Placeholder 2">
            <a:extLst>
              <a:ext uri="{FF2B5EF4-FFF2-40B4-BE49-F238E27FC236}">
                <a16:creationId xmlns:a16="http://schemas.microsoft.com/office/drawing/2014/main" id="{A3ADD8C1-97FD-1850-4344-D012387E0020}"/>
              </a:ext>
            </a:extLst>
          </p:cNvPr>
          <p:cNvSpPr>
            <a:spLocks noGrp="1"/>
          </p:cNvSpPr>
          <p:nvPr>
            <p:ph idx="1"/>
          </p:nvPr>
        </p:nvSpPr>
        <p:spPr>
          <a:xfrm>
            <a:off x="677334" y="2160589"/>
            <a:ext cx="10102426" cy="3904931"/>
          </a:xfrm>
        </p:spPr>
        <p:txBody>
          <a:bodyPr>
            <a:normAutofit/>
          </a:bodyPr>
          <a:lstStyle/>
          <a:p>
            <a:pPr algn="l">
              <a:buFont typeface="Arial" panose="020B0604020202020204" pitchFamily="34" charset="0"/>
              <a:buChar char="•"/>
            </a:pPr>
            <a:r>
              <a:rPr lang="en-GB" sz="2400" b="0" i="0" dirty="0">
                <a:solidFill>
                  <a:srgbClr val="202124"/>
                </a:solidFill>
                <a:effectLst/>
                <a:latin typeface="Google Sans"/>
              </a:rPr>
              <a:t>Knowledgeable Employees. The first benefit of a well-designed retail training program is it helps develop a knowledgeable workforce</a:t>
            </a:r>
          </a:p>
          <a:p>
            <a:pPr algn="l">
              <a:buFont typeface="Arial" panose="020B0604020202020204" pitchFamily="34" charset="0"/>
              <a:buChar char="•"/>
            </a:pPr>
            <a:r>
              <a:rPr lang="en-GB" sz="2400" b="0" i="0" dirty="0">
                <a:solidFill>
                  <a:srgbClr val="202124"/>
                </a:solidFill>
                <a:effectLst/>
                <a:latin typeface="Google Sans"/>
              </a:rPr>
              <a:t>Greater Efficiency, Productivity &amp; Performance</a:t>
            </a:r>
          </a:p>
          <a:p>
            <a:pPr algn="l">
              <a:buFont typeface="Arial" panose="020B0604020202020204" pitchFamily="34" charset="0"/>
              <a:buChar char="•"/>
            </a:pPr>
            <a:r>
              <a:rPr lang="en-GB" sz="2400" b="0" i="0" dirty="0">
                <a:solidFill>
                  <a:srgbClr val="202124"/>
                </a:solidFill>
                <a:effectLst/>
                <a:latin typeface="Google Sans"/>
              </a:rPr>
              <a:t>Better Customer Service</a:t>
            </a:r>
          </a:p>
          <a:p>
            <a:pPr algn="l">
              <a:buFont typeface="Arial" panose="020B0604020202020204" pitchFamily="34" charset="0"/>
              <a:buChar char="•"/>
            </a:pPr>
            <a:r>
              <a:rPr lang="en-GB" sz="2400" b="0" i="0" dirty="0">
                <a:solidFill>
                  <a:srgbClr val="202124"/>
                </a:solidFill>
                <a:effectLst/>
                <a:latin typeface="Google Sans"/>
              </a:rPr>
              <a:t>Increased Sales</a:t>
            </a:r>
          </a:p>
          <a:p>
            <a:pPr algn="l">
              <a:buFont typeface="Arial" panose="020B0604020202020204" pitchFamily="34" charset="0"/>
              <a:buChar char="•"/>
            </a:pPr>
            <a:r>
              <a:rPr lang="en-GB" sz="2400" b="0" i="0" dirty="0">
                <a:solidFill>
                  <a:srgbClr val="202124"/>
                </a:solidFill>
                <a:effectLst/>
                <a:latin typeface="Google Sans"/>
              </a:rPr>
              <a:t>Improved Employee Retention</a:t>
            </a:r>
          </a:p>
          <a:p>
            <a:pPr marL="1828800" lvl="4" indent="0">
              <a:buNone/>
            </a:pPr>
            <a:endParaRPr lang="en-GB" sz="6000" dirty="0"/>
          </a:p>
        </p:txBody>
      </p:sp>
    </p:spTree>
    <p:extLst>
      <p:ext uri="{BB962C8B-B14F-4D97-AF65-F5344CB8AC3E}">
        <p14:creationId xmlns:p14="http://schemas.microsoft.com/office/powerpoint/2010/main" val="2733035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DE2B-E015-B974-6833-F81DA191AEF6}"/>
              </a:ext>
            </a:extLst>
          </p:cNvPr>
          <p:cNvSpPr>
            <a:spLocks noGrp="1"/>
          </p:cNvSpPr>
          <p:nvPr>
            <p:ph type="title"/>
          </p:nvPr>
        </p:nvSpPr>
        <p:spPr/>
        <p:txBody>
          <a:bodyPr/>
          <a:lstStyle/>
          <a:p>
            <a:r>
              <a:rPr lang="en-GB" dirty="0"/>
              <a:t>Types of credit Cards</a:t>
            </a:r>
          </a:p>
        </p:txBody>
      </p:sp>
      <p:pic>
        <p:nvPicPr>
          <p:cNvPr id="5" name="Content Placeholder 4">
            <a:extLst>
              <a:ext uri="{FF2B5EF4-FFF2-40B4-BE49-F238E27FC236}">
                <a16:creationId xmlns:a16="http://schemas.microsoft.com/office/drawing/2014/main" id="{AD98D3CC-B737-CE11-39C6-2C1DF34DC04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43201" y="1363794"/>
            <a:ext cx="4098967" cy="2483974"/>
          </a:xfrm>
        </p:spPr>
      </p:pic>
      <p:pic>
        <p:nvPicPr>
          <p:cNvPr id="8" name="Picture 7">
            <a:extLst>
              <a:ext uri="{FF2B5EF4-FFF2-40B4-BE49-F238E27FC236}">
                <a16:creationId xmlns:a16="http://schemas.microsoft.com/office/drawing/2014/main" id="{003A417F-74D7-8DAE-EF61-C4ACB0A8469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855766" y="1583937"/>
            <a:ext cx="3252223" cy="2043688"/>
          </a:xfrm>
          <a:prstGeom prst="rect">
            <a:avLst/>
          </a:prstGeom>
        </p:spPr>
      </p:pic>
      <p:pic>
        <p:nvPicPr>
          <p:cNvPr id="11" name="Picture 10">
            <a:extLst>
              <a:ext uri="{FF2B5EF4-FFF2-40B4-BE49-F238E27FC236}">
                <a16:creationId xmlns:a16="http://schemas.microsoft.com/office/drawing/2014/main" id="{F676D2D3-E3C2-9614-CD7D-2CD191AF720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315710" y="4651841"/>
            <a:ext cx="2422110" cy="1535618"/>
          </a:xfrm>
          <a:prstGeom prst="rect">
            <a:avLst/>
          </a:prstGeom>
        </p:spPr>
      </p:pic>
      <p:pic>
        <p:nvPicPr>
          <p:cNvPr id="14" name="Picture 13">
            <a:extLst>
              <a:ext uri="{FF2B5EF4-FFF2-40B4-BE49-F238E27FC236}">
                <a16:creationId xmlns:a16="http://schemas.microsoft.com/office/drawing/2014/main" id="{91E76C19-44DD-263C-CB36-82B0E7C85C5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285219" y="4619018"/>
            <a:ext cx="2325227" cy="1472644"/>
          </a:xfrm>
          <a:prstGeom prst="rect">
            <a:avLst/>
          </a:prstGeom>
        </p:spPr>
      </p:pic>
      <p:pic>
        <p:nvPicPr>
          <p:cNvPr id="17" name="Picture 16">
            <a:extLst>
              <a:ext uri="{FF2B5EF4-FFF2-40B4-BE49-F238E27FC236}">
                <a16:creationId xmlns:a16="http://schemas.microsoft.com/office/drawing/2014/main" id="{7C6F19F3-9F3A-408C-0804-EEACEF3AD66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6945" y="4619018"/>
            <a:ext cx="2354291" cy="1492020"/>
          </a:xfrm>
          <a:prstGeom prst="rect">
            <a:avLst/>
          </a:prstGeom>
        </p:spPr>
      </p:pic>
      <p:pic>
        <p:nvPicPr>
          <p:cNvPr id="20" name="Picture 19">
            <a:extLst>
              <a:ext uri="{FF2B5EF4-FFF2-40B4-BE49-F238E27FC236}">
                <a16:creationId xmlns:a16="http://schemas.microsoft.com/office/drawing/2014/main" id="{4BC9E95B-2310-483D-8146-1D696E14CBEE}"/>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339027" y="4393490"/>
            <a:ext cx="2820450" cy="1613766"/>
          </a:xfrm>
          <a:prstGeom prst="rect">
            <a:avLst/>
          </a:prstGeom>
        </p:spPr>
      </p:pic>
      <p:pic>
        <p:nvPicPr>
          <p:cNvPr id="23" name="Picture 22">
            <a:extLst>
              <a:ext uri="{FF2B5EF4-FFF2-40B4-BE49-F238E27FC236}">
                <a16:creationId xmlns:a16="http://schemas.microsoft.com/office/drawing/2014/main" id="{178952CF-D74F-1C2A-9A61-4419884BA043}"/>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047045" y="2891303"/>
            <a:ext cx="2325227" cy="1472644"/>
          </a:xfrm>
          <a:prstGeom prst="rect">
            <a:avLst/>
          </a:prstGeom>
        </p:spPr>
      </p:pic>
      <p:pic>
        <p:nvPicPr>
          <p:cNvPr id="29" name="Picture 28">
            <a:extLst>
              <a:ext uri="{FF2B5EF4-FFF2-40B4-BE49-F238E27FC236}">
                <a16:creationId xmlns:a16="http://schemas.microsoft.com/office/drawing/2014/main" id="{E5E6D05B-3F07-7898-4CCB-CC989F62F7CE}"/>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7284720" y="109666"/>
            <a:ext cx="4003040" cy="2637690"/>
          </a:xfrm>
          <a:prstGeom prst="rect">
            <a:avLst/>
          </a:prstGeom>
        </p:spPr>
      </p:pic>
    </p:spTree>
    <p:extLst>
      <p:ext uri="{BB962C8B-B14F-4D97-AF65-F5344CB8AC3E}">
        <p14:creationId xmlns:p14="http://schemas.microsoft.com/office/powerpoint/2010/main" val="1807092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B7051-7287-9092-6765-ED179A251906}"/>
              </a:ext>
            </a:extLst>
          </p:cNvPr>
          <p:cNvSpPr>
            <a:spLocks noGrp="1"/>
          </p:cNvSpPr>
          <p:nvPr>
            <p:ph type="title"/>
          </p:nvPr>
        </p:nvSpPr>
        <p:spPr/>
        <p:txBody>
          <a:bodyPr/>
          <a:lstStyle/>
          <a:p>
            <a:r>
              <a:rPr lang="en-GB" dirty="0"/>
              <a:t>Gift Cards as one mode of payment</a:t>
            </a:r>
          </a:p>
        </p:txBody>
      </p:sp>
      <p:pic>
        <p:nvPicPr>
          <p:cNvPr id="4" name="Content Placeholder 3">
            <a:extLst>
              <a:ext uri="{FF2B5EF4-FFF2-40B4-BE49-F238E27FC236}">
                <a16:creationId xmlns:a16="http://schemas.microsoft.com/office/drawing/2014/main" id="{EB391D6C-67D6-8B40-D42F-91B285F2D5C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38619" y="2445068"/>
            <a:ext cx="3075141" cy="3100767"/>
          </a:xfrm>
          <a:prstGeom prst="rect">
            <a:avLst/>
          </a:prstGeom>
        </p:spPr>
      </p:pic>
      <p:pic>
        <p:nvPicPr>
          <p:cNvPr id="6" name="Picture 5">
            <a:extLst>
              <a:ext uri="{FF2B5EF4-FFF2-40B4-BE49-F238E27FC236}">
                <a16:creationId xmlns:a16="http://schemas.microsoft.com/office/drawing/2014/main" id="{4A798E6D-29B0-249B-F56B-2F9648FEEED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429125" y="1506855"/>
            <a:ext cx="3333750" cy="2076450"/>
          </a:xfrm>
          <a:prstGeom prst="rect">
            <a:avLst/>
          </a:prstGeom>
        </p:spPr>
      </p:pic>
      <p:pic>
        <p:nvPicPr>
          <p:cNvPr id="9" name="Picture 8">
            <a:extLst>
              <a:ext uri="{FF2B5EF4-FFF2-40B4-BE49-F238E27FC236}">
                <a16:creationId xmlns:a16="http://schemas.microsoft.com/office/drawing/2014/main" id="{1161E398-186F-1A90-D678-5653C53E65C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774826" y="4140262"/>
            <a:ext cx="2642347" cy="1405573"/>
          </a:xfrm>
          <a:prstGeom prst="rect">
            <a:avLst/>
          </a:prstGeom>
        </p:spPr>
      </p:pic>
    </p:spTree>
    <p:extLst>
      <p:ext uri="{BB962C8B-B14F-4D97-AF65-F5344CB8AC3E}">
        <p14:creationId xmlns:p14="http://schemas.microsoft.com/office/powerpoint/2010/main" val="2333401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CC58-B310-C778-95AA-9A59F24047EB}"/>
              </a:ext>
            </a:extLst>
          </p:cNvPr>
          <p:cNvSpPr>
            <a:spLocks noGrp="1"/>
          </p:cNvSpPr>
          <p:nvPr>
            <p:ph type="title"/>
          </p:nvPr>
        </p:nvSpPr>
        <p:spPr/>
        <p:txBody>
          <a:bodyPr/>
          <a:lstStyle/>
          <a:p>
            <a:r>
              <a:rPr lang="en-GB" dirty="0"/>
              <a:t>Additional sales</a:t>
            </a:r>
          </a:p>
        </p:txBody>
      </p:sp>
      <p:sp>
        <p:nvSpPr>
          <p:cNvPr id="3" name="Content Placeholder 2">
            <a:extLst>
              <a:ext uri="{FF2B5EF4-FFF2-40B4-BE49-F238E27FC236}">
                <a16:creationId xmlns:a16="http://schemas.microsoft.com/office/drawing/2014/main" id="{BD7AA833-8C12-46F0-F753-E7F8B44E2BCC}"/>
              </a:ext>
            </a:extLst>
          </p:cNvPr>
          <p:cNvSpPr>
            <a:spLocks noGrp="1"/>
          </p:cNvSpPr>
          <p:nvPr>
            <p:ph idx="1"/>
          </p:nvPr>
        </p:nvSpPr>
        <p:spPr/>
        <p:txBody>
          <a:bodyPr/>
          <a:lstStyle/>
          <a:p>
            <a:pPr marL="0" indent="0" algn="l">
              <a:buNone/>
            </a:pPr>
            <a:r>
              <a:rPr lang="en-GB" b="1" i="0" dirty="0">
                <a:solidFill>
                  <a:srgbClr val="202124"/>
                </a:solidFill>
                <a:effectLst/>
                <a:latin typeface="Google Sans"/>
              </a:rPr>
              <a:t> What is an example of an add-on sale?</a:t>
            </a:r>
            <a:endParaRPr lang="en-GB" b="1" i="0" dirty="0">
              <a:solidFill>
                <a:srgbClr val="202124"/>
              </a:solidFill>
              <a:effectLst/>
              <a:latin typeface="arial" panose="020B0604020202020204" pitchFamily="34" charset="0"/>
            </a:endParaRPr>
          </a:p>
          <a:p>
            <a:pPr algn="l"/>
            <a:r>
              <a:rPr lang="en-GB" b="0" i="0" dirty="0">
                <a:solidFill>
                  <a:srgbClr val="4D5156"/>
                </a:solidFill>
                <a:effectLst/>
                <a:latin typeface="Google Sans"/>
              </a:rPr>
              <a:t>Add-on sales are additional products or services that complement a customer's main purchase. For example, a sales associate could suggest </a:t>
            </a:r>
            <a:r>
              <a:rPr lang="en-GB" b="0" i="0" dirty="0">
                <a:solidFill>
                  <a:srgbClr val="040C28"/>
                </a:solidFill>
                <a:effectLst/>
                <a:latin typeface="Google Sans"/>
              </a:rPr>
              <a:t> Ties, Hand bag ,Wallet  accessories as an add-on sale to someone buying a shirt or a dress</a:t>
            </a:r>
            <a:endParaRPr lang="en-GB" dirty="0"/>
          </a:p>
        </p:txBody>
      </p:sp>
      <p:pic>
        <p:nvPicPr>
          <p:cNvPr id="7" name="Picture 6">
            <a:extLst>
              <a:ext uri="{FF2B5EF4-FFF2-40B4-BE49-F238E27FC236}">
                <a16:creationId xmlns:a16="http://schemas.microsoft.com/office/drawing/2014/main" id="{379A7E9C-DE13-E5F7-DCC5-DE9BD1AEEA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499600" y="1045749"/>
            <a:ext cx="2465140" cy="1579230"/>
          </a:xfrm>
          <a:prstGeom prst="rect">
            <a:avLst/>
          </a:prstGeom>
        </p:spPr>
      </p:pic>
      <p:pic>
        <p:nvPicPr>
          <p:cNvPr id="5" name="Picture 4">
            <a:extLst>
              <a:ext uri="{FF2B5EF4-FFF2-40B4-BE49-F238E27FC236}">
                <a16:creationId xmlns:a16="http://schemas.microsoft.com/office/drawing/2014/main" id="{B838C8A6-B588-0A30-E709-45B761A4757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556958" y="372283"/>
            <a:ext cx="3079041" cy="1672605"/>
          </a:xfrm>
          <a:prstGeom prst="rect">
            <a:avLst/>
          </a:prstGeom>
        </p:spPr>
      </p:pic>
      <p:pic>
        <p:nvPicPr>
          <p:cNvPr id="10" name="Picture 9">
            <a:extLst>
              <a:ext uri="{FF2B5EF4-FFF2-40B4-BE49-F238E27FC236}">
                <a16:creationId xmlns:a16="http://schemas.microsoft.com/office/drawing/2014/main" id="{07DA95A0-4315-2B0E-6886-0F7C8013DCE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417601" y="4869058"/>
            <a:ext cx="3059002" cy="2124307"/>
          </a:xfrm>
          <a:prstGeom prst="rect">
            <a:avLst/>
          </a:prstGeom>
        </p:spPr>
      </p:pic>
      <p:pic>
        <p:nvPicPr>
          <p:cNvPr id="13" name="Picture 12">
            <a:extLst>
              <a:ext uri="{FF2B5EF4-FFF2-40B4-BE49-F238E27FC236}">
                <a16:creationId xmlns:a16="http://schemas.microsoft.com/office/drawing/2014/main" id="{05AB343B-CA98-5EF2-4ED5-893366C27D03}"/>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flipH="1">
            <a:off x="9008041" y="4495992"/>
            <a:ext cx="2792240" cy="2376809"/>
          </a:xfrm>
          <a:prstGeom prst="rect">
            <a:avLst/>
          </a:prstGeom>
        </p:spPr>
      </p:pic>
      <p:pic>
        <p:nvPicPr>
          <p:cNvPr id="16" name="Picture 15">
            <a:extLst>
              <a:ext uri="{FF2B5EF4-FFF2-40B4-BE49-F238E27FC236}">
                <a16:creationId xmlns:a16="http://schemas.microsoft.com/office/drawing/2014/main" id="{96BA758A-A115-132A-75C5-60232D9879A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65445" y="3429000"/>
            <a:ext cx="3274473" cy="1637237"/>
          </a:xfrm>
          <a:prstGeom prst="rect">
            <a:avLst/>
          </a:prstGeom>
        </p:spPr>
      </p:pic>
      <p:pic>
        <p:nvPicPr>
          <p:cNvPr id="19" name="Picture 18">
            <a:extLst>
              <a:ext uri="{FF2B5EF4-FFF2-40B4-BE49-F238E27FC236}">
                <a16:creationId xmlns:a16="http://schemas.microsoft.com/office/drawing/2014/main" id="{7820B079-AFBA-6E32-0EB8-4637E50B9B8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5282218" y="3971538"/>
            <a:ext cx="3059002" cy="1959673"/>
          </a:xfrm>
          <a:prstGeom prst="rect">
            <a:avLst/>
          </a:prstGeom>
        </p:spPr>
      </p:pic>
      <p:pic>
        <p:nvPicPr>
          <p:cNvPr id="22" name="Picture 21">
            <a:extLst>
              <a:ext uri="{FF2B5EF4-FFF2-40B4-BE49-F238E27FC236}">
                <a16:creationId xmlns:a16="http://schemas.microsoft.com/office/drawing/2014/main" id="{C7C9E0B0-E9AA-C8CC-63BA-D8D227C2C8D2}"/>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088458" y="3270694"/>
            <a:ext cx="1676403" cy="816866"/>
          </a:xfrm>
          <a:prstGeom prst="rect">
            <a:avLst/>
          </a:prstGeom>
        </p:spPr>
      </p:pic>
    </p:spTree>
    <p:extLst>
      <p:ext uri="{BB962C8B-B14F-4D97-AF65-F5344CB8AC3E}">
        <p14:creationId xmlns:p14="http://schemas.microsoft.com/office/powerpoint/2010/main" val="2524439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CF9C-FCED-B550-C8FC-A51AF8E4D895}"/>
              </a:ext>
            </a:extLst>
          </p:cNvPr>
          <p:cNvSpPr>
            <a:spLocks noGrp="1"/>
          </p:cNvSpPr>
          <p:nvPr>
            <p:ph type="title"/>
          </p:nvPr>
        </p:nvSpPr>
        <p:spPr/>
        <p:txBody>
          <a:bodyPr/>
          <a:lstStyle/>
          <a:p>
            <a:r>
              <a:rPr lang="en-GB" dirty="0"/>
              <a:t>First Impression</a:t>
            </a:r>
          </a:p>
        </p:txBody>
      </p:sp>
      <p:pic>
        <p:nvPicPr>
          <p:cNvPr id="5" name="Picture 4">
            <a:extLst>
              <a:ext uri="{FF2B5EF4-FFF2-40B4-BE49-F238E27FC236}">
                <a16:creationId xmlns:a16="http://schemas.microsoft.com/office/drawing/2014/main" id="{743F8BA5-46AA-6239-11F4-2133E409319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94800" y="215900"/>
            <a:ext cx="2824480" cy="3428999"/>
          </a:xfrm>
          <a:prstGeom prst="rect">
            <a:avLst/>
          </a:prstGeom>
        </p:spPr>
      </p:pic>
      <p:sp>
        <p:nvSpPr>
          <p:cNvPr id="3" name="Content Placeholder 2">
            <a:extLst>
              <a:ext uri="{FF2B5EF4-FFF2-40B4-BE49-F238E27FC236}">
                <a16:creationId xmlns:a16="http://schemas.microsoft.com/office/drawing/2014/main" id="{6264C9AA-1B5A-42BD-C209-EE6A61B10319}"/>
              </a:ext>
            </a:extLst>
          </p:cNvPr>
          <p:cNvSpPr>
            <a:spLocks noGrp="1"/>
          </p:cNvSpPr>
          <p:nvPr>
            <p:ph idx="1"/>
          </p:nvPr>
        </p:nvSpPr>
        <p:spPr/>
        <p:txBody>
          <a:bodyPr/>
          <a:lstStyle/>
          <a:p>
            <a:r>
              <a:rPr lang="en-GB" b="0" i="0" dirty="0">
                <a:solidFill>
                  <a:srgbClr val="202124"/>
                </a:solidFill>
                <a:effectLst/>
                <a:latin typeface="Google Sans"/>
              </a:rPr>
              <a:t>Ask Questions. One of the keys to making a good first impression is to </a:t>
            </a:r>
            <a:r>
              <a:rPr lang="en-GB" b="0" i="0" dirty="0">
                <a:solidFill>
                  <a:srgbClr val="040C28"/>
                </a:solidFill>
                <a:effectLst/>
                <a:latin typeface="Google Sans"/>
              </a:rPr>
              <a:t>show genuine interest in any potential customer</a:t>
            </a:r>
            <a:r>
              <a:rPr lang="en-GB" b="0" i="0" dirty="0">
                <a:solidFill>
                  <a:srgbClr val="202124"/>
                </a:solidFill>
                <a:effectLst/>
                <a:latin typeface="Google Sans"/>
              </a:rPr>
              <a:t>. This means using a consultative selling process and asking meaningful, intelligent questions.</a:t>
            </a:r>
          </a:p>
          <a:p>
            <a:r>
              <a:rPr lang="en-GB" dirty="0">
                <a:solidFill>
                  <a:srgbClr val="202124"/>
                </a:solidFill>
                <a:latin typeface="Google Sans"/>
              </a:rPr>
              <a:t>Asking open ended question to know customers requirement.</a:t>
            </a:r>
          </a:p>
          <a:p>
            <a:r>
              <a:rPr lang="en-GB" dirty="0">
                <a:solidFill>
                  <a:srgbClr val="202124"/>
                </a:solidFill>
                <a:latin typeface="Google Sans"/>
              </a:rPr>
              <a:t>Keep eye contact </a:t>
            </a:r>
          </a:p>
          <a:p>
            <a:r>
              <a:rPr lang="en-GB" dirty="0">
                <a:solidFill>
                  <a:srgbClr val="202124"/>
                </a:solidFill>
                <a:latin typeface="Google Sans"/>
              </a:rPr>
              <a:t>Greeting your customer upon entering your store </a:t>
            </a:r>
          </a:p>
          <a:p>
            <a:r>
              <a:rPr lang="en-GB" dirty="0">
                <a:solidFill>
                  <a:srgbClr val="202124"/>
                </a:solidFill>
                <a:latin typeface="Google Sans"/>
              </a:rPr>
              <a:t>Grabbing the opportunity after noticing interest</a:t>
            </a:r>
          </a:p>
          <a:p>
            <a:r>
              <a:rPr lang="en-GB" dirty="0">
                <a:solidFill>
                  <a:srgbClr val="202124"/>
                </a:solidFill>
                <a:latin typeface="Google Sans"/>
              </a:rPr>
              <a:t>Store Merchandising standards</a:t>
            </a:r>
          </a:p>
          <a:p>
            <a:endParaRPr lang="en-GB" dirty="0">
              <a:solidFill>
                <a:srgbClr val="202124"/>
              </a:solidFill>
              <a:latin typeface="Google Sans"/>
            </a:endParaRPr>
          </a:p>
          <a:p>
            <a:endParaRPr lang="en-GB" dirty="0">
              <a:solidFill>
                <a:srgbClr val="202124"/>
              </a:solidFill>
              <a:latin typeface="Google Sans"/>
            </a:endParaRPr>
          </a:p>
          <a:p>
            <a:endParaRPr lang="en-GB" dirty="0"/>
          </a:p>
        </p:txBody>
      </p:sp>
      <p:sp>
        <p:nvSpPr>
          <p:cNvPr id="6" name="TextBox 5">
            <a:extLst>
              <a:ext uri="{FF2B5EF4-FFF2-40B4-BE49-F238E27FC236}">
                <a16:creationId xmlns:a16="http://schemas.microsoft.com/office/drawing/2014/main" id="{EECC5AC3-241E-EC1A-82A2-7700D1DDA5D7}"/>
              </a:ext>
            </a:extLst>
          </p:cNvPr>
          <p:cNvSpPr txBox="1"/>
          <p:nvPr/>
        </p:nvSpPr>
        <p:spPr>
          <a:xfrm>
            <a:off x="3023420" y="6951110"/>
            <a:ext cx="5206774" cy="230832"/>
          </a:xfrm>
          <a:prstGeom prst="rect">
            <a:avLst/>
          </a:prstGeom>
          <a:noFill/>
        </p:spPr>
        <p:txBody>
          <a:bodyPr wrap="square" rtlCol="0">
            <a:spAutoFit/>
          </a:bodyPr>
          <a:lstStyle/>
          <a:p>
            <a:r>
              <a:rPr lang="en-GB" sz="900">
                <a:hlinkClick r:id="rId3" tooltip="https://courses.lumenlearning.com/wm-retailmanagement/chapter/retail-mix/"/>
              </a:rPr>
              <a:t>This Photo</a:t>
            </a:r>
            <a:r>
              <a:rPr lang="en-GB" sz="900"/>
              <a:t> by Unknown Author is licensed under </a:t>
            </a:r>
            <a:r>
              <a:rPr lang="en-GB" sz="900">
                <a:hlinkClick r:id="rId4" tooltip="https://creativecommons.org/licenses/by-sa/3.0/"/>
              </a:rPr>
              <a:t>CC BY-SA</a:t>
            </a:r>
            <a:endParaRPr lang="en-GB" sz="900"/>
          </a:p>
        </p:txBody>
      </p:sp>
    </p:spTree>
    <p:extLst>
      <p:ext uri="{BB962C8B-B14F-4D97-AF65-F5344CB8AC3E}">
        <p14:creationId xmlns:p14="http://schemas.microsoft.com/office/powerpoint/2010/main" val="824568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61013E-3C6B-D493-2496-384721CD07D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334500" y="1930400"/>
            <a:ext cx="2857500" cy="2667000"/>
          </a:xfrm>
          <a:prstGeom prst="rect">
            <a:avLst/>
          </a:prstGeom>
        </p:spPr>
      </p:pic>
      <p:sp>
        <p:nvSpPr>
          <p:cNvPr id="2" name="Title 1">
            <a:extLst>
              <a:ext uri="{FF2B5EF4-FFF2-40B4-BE49-F238E27FC236}">
                <a16:creationId xmlns:a16="http://schemas.microsoft.com/office/drawing/2014/main" id="{C3D116BE-ADDF-C635-B6D6-4D7F0593A457}"/>
              </a:ext>
            </a:extLst>
          </p:cNvPr>
          <p:cNvSpPr>
            <a:spLocks noGrp="1"/>
          </p:cNvSpPr>
          <p:nvPr>
            <p:ph type="title"/>
          </p:nvPr>
        </p:nvSpPr>
        <p:spPr/>
        <p:txBody>
          <a:bodyPr/>
          <a:lstStyle/>
          <a:p>
            <a:r>
              <a:rPr lang="en-GB" dirty="0"/>
              <a:t>Lasting Impression</a:t>
            </a:r>
          </a:p>
        </p:txBody>
      </p:sp>
      <p:sp>
        <p:nvSpPr>
          <p:cNvPr id="3" name="Content Placeholder 2">
            <a:extLst>
              <a:ext uri="{FF2B5EF4-FFF2-40B4-BE49-F238E27FC236}">
                <a16:creationId xmlns:a16="http://schemas.microsoft.com/office/drawing/2014/main" id="{21526B1C-5D97-FA9A-1E35-2F021FCBB3E6}"/>
              </a:ext>
            </a:extLst>
          </p:cNvPr>
          <p:cNvSpPr>
            <a:spLocks noGrp="1"/>
          </p:cNvSpPr>
          <p:nvPr>
            <p:ph idx="1"/>
          </p:nvPr>
        </p:nvSpPr>
        <p:spPr/>
        <p:txBody>
          <a:bodyPr/>
          <a:lstStyle/>
          <a:p>
            <a:r>
              <a:rPr lang="en-GB" b="0" i="0" dirty="0">
                <a:effectLst/>
                <a:latin typeface="-apple-system"/>
              </a:rPr>
              <a:t>Finally, the best way to create a lasting impression is to be yourself. Be authentic, honest, and respectful in your communication. Show your personality, passion, and enthusiasm for your product or service. Be friendly, courteous, and polite in your interactions. Be humble, grateful, and appreciative for your customers' business. Be consistent, reliable, and dependable in your service. By being yourself, you can build rapport, trust, and loyalty with your customers.</a:t>
            </a:r>
          </a:p>
          <a:p>
            <a:r>
              <a:rPr lang="en-GB" b="0" i="0" dirty="0">
                <a:effectLst/>
                <a:latin typeface="-apple-system"/>
              </a:rPr>
              <a:t>Calling customers by their names makes the customer feel important and taking record of their contacts and informing them on events sale promotions or new arrivals this does not only  increase your sales but they become frequent customers  and choses you against your competitors</a:t>
            </a:r>
          </a:p>
          <a:p>
            <a:endParaRPr lang="en-GB" dirty="0"/>
          </a:p>
        </p:txBody>
      </p:sp>
    </p:spTree>
    <p:extLst>
      <p:ext uri="{BB962C8B-B14F-4D97-AF65-F5344CB8AC3E}">
        <p14:creationId xmlns:p14="http://schemas.microsoft.com/office/powerpoint/2010/main" val="2947313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EB7D-C2F3-5B06-0D8E-15D6124212DB}"/>
              </a:ext>
            </a:extLst>
          </p:cNvPr>
          <p:cNvSpPr>
            <a:spLocks noGrp="1"/>
          </p:cNvSpPr>
          <p:nvPr>
            <p:ph type="title"/>
          </p:nvPr>
        </p:nvSpPr>
        <p:spPr>
          <a:xfrm>
            <a:off x="911014" y="816638"/>
            <a:ext cx="8596668" cy="1463040"/>
          </a:xfrm>
        </p:spPr>
        <p:txBody>
          <a:bodyPr>
            <a:normAutofit/>
          </a:bodyPr>
          <a:lstStyle/>
          <a:p>
            <a:r>
              <a:rPr lang="en-GB" dirty="0"/>
              <a:t>CUSTOMER SERVICE </a:t>
            </a:r>
            <a:r>
              <a:rPr lang="en-GB" sz="1800" b="0" i="0" dirty="0">
                <a:solidFill>
                  <a:srgbClr val="040C28"/>
                </a:solidFill>
                <a:effectLst/>
                <a:latin typeface="-apple-system"/>
              </a:rPr>
              <a:t>providing assistance and support to customers before, during, and after the purchase of a product or service</a:t>
            </a:r>
            <a:r>
              <a:rPr lang="en-GB" sz="1800" b="0" i="0" dirty="0">
                <a:solidFill>
                  <a:srgbClr val="202124"/>
                </a:solidFill>
                <a:effectLst/>
                <a:latin typeface="-apple-system"/>
              </a:rPr>
              <a:t>. </a:t>
            </a:r>
            <a:endParaRPr lang="en-GB" sz="1800" dirty="0">
              <a:latin typeface="-apple-system"/>
            </a:endParaRPr>
          </a:p>
        </p:txBody>
      </p:sp>
      <p:sp>
        <p:nvSpPr>
          <p:cNvPr id="3" name="Content Placeholder 2">
            <a:extLst>
              <a:ext uri="{FF2B5EF4-FFF2-40B4-BE49-F238E27FC236}">
                <a16:creationId xmlns:a16="http://schemas.microsoft.com/office/drawing/2014/main" id="{E058865A-6C31-0BB4-C4C5-B52AC37E1691}"/>
              </a:ext>
            </a:extLst>
          </p:cNvPr>
          <p:cNvSpPr>
            <a:spLocks noGrp="1"/>
          </p:cNvSpPr>
          <p:nvPr>
            <p:ph idx="1"/>
          </p:nvPr>
        </p:nvSpPr>
        <p:spPr>
          <a:xfrm>
            <a:off x="484294" y="2072640"/>
            <a:ext cx="6800426" cy="4206240"/>
          </a:xfrm>
        </p:spPr>
        <p:txBody>
          <a:bodyPr>
            <a:normAutofit fontScale="47500" lnSpcReduction="20000"/>
          </a:bodyPr>
          <a:lstStyle/>
          <a:p>
            <a:r>
              <a:rPr lang="en-GB" sz="2900" b="0" i="0" dirty="0">
                <a:solidFill>
                  <a:srgbClr val="202124"/>
                </a:solidFill>
                <a:effectLst/>
                <a:latin typeface="Google Sans"/>
              </a:rPr>
              <a:t>In order to identify and understand customer needs better, businesses should </a:t>
            </a:r>
            <a:r>
              <a:rPr lang="en-GB" sz="2900" b="0" i="0" dirty="0">
                <a:solidFill>
                  <a:srgbClr val="040C28"/>
                </a:solidFill>
                <a:effectLst/>
                <a:latin typeface="Google Sans"/>
              </a:rPr>
              <a:t>ask the classical open ended questions, which are asked by anyone who wishes to get information: why, what, how, when and where</a:t>
            </a:r>
            <a:r>
              <a:rPr lang="en-GB" sz="2900" b="0" i="0" dirty="0">
                <a:solidFill>
                  <a:srgbClr val="202124"/>
                </a:solidFill>
                <a:effectLst/>
                <a:latin typeface="Google Sans"/>
              </a:rPr>
              <a:t>. First, businesses need to know why the customers intend to buy what they are buying.</a:t>
            </a:r>
          </a:p>
          <a:p>
            <a:r>
              <a:rPr lang="en-GB" sz="2900" b="1" i="0" dirty="0">
                <a:solidFill>
                  <a:srgbClr val="202124"/>
                </a:solidFill>
                <a:effectLst/>
                <a:latin typeface="Google Sans"/>
              </a:rPr>
              <a:t>Most customers have a set of 7 basic needs</a:t>
            </a:r>
          </a:p>
          <a:p>
            <a:pPr algn="l">
              <a:buFont typeface="+mj-lt"/>
              <a:buAutoNum type="arabicPeriod"/>
            </a:pPr>
            <a:r>
              <a:rPr lang="en-GB" sz="2900" b="0" i="0" dirty="0">
                <a:solidFill>
                  <a:srgbClr val="202124"/>
                </a:solidFill>
                <a:effectLst/>
                <a:latin typeface="Google Sans"/>
              </a:rPr>
              <a:t>Friendliness. This is the most basic customer need that's associated with things like courtesy and politeness.</a:t>
            </a:r>
          </a:p>
          <a:p>
            <a:pPr algn="l">
              <a:buFont typeface="+mj-lt"/>
              <a:buAutoNum type="arabicPeriod"/>
            </a:pPr>
            <a:r>
              <a:rPr lang="en-GB" sz="2900" b="0" i="0" dirty="0">
                <a:solidFill>
                  <a:srgbClr val="202124"/>
                </a:solidFill>
                <a:effectLst/>
                <a:latin typeface="Google Sans"/>
              </a:rPr>
              <a:t>Empathy. </a:t>
            </a:r>
            <a:r>
              <a:rPr lang="en-GB" sz="2900" b="0" i="0" dirty="0">
                <a:solidFill>
                  <a:srgbClr val="17494D"/>
                </a:solidFill>
                <a:effectLst/>
                <a:latin typeface="Google Sans"/>
              </a:rPr>
              <a:t>Customers need to know the organization understands and appreciates their needs and circumstances</a:t>
            </a:r>
            <a:endParaRPr lang="en-GB" sz="2900" b="0" i="0" dirty="0">
              <a:solidFill>
                <a:srgbClr val="202124"/>
              </a:solidFill>
              <a:effectLst/>
              <a:latin typeface="Google Sans"/>
            </a:endParaRPr>
          </a:p>
          <a:p>
            <a:pPr algn="l">
              <a:buFont typeface="+mj-lt"/>
              <a:buAutoNum type="arabicPeriod"/>
            </a:pPr>
            <a:r>
              <a:rPr lang="en-GB" sz="2900" b="0" i="0" dirty="0">
                <a:solidFill>
                  <a:srgbClr val="202124"/>
                </a:solidFill>
                <a:effectLst/>
                <a:latin typeface="Google Sans"/>
              </a:rPr>
              <a:t>Fairness. </a:t>
            </a:r>
            <a:r>
              <a:rPr lang="en-GB" sz="2900" b="0" i="0" dirty="0">
                <a:solidFill>
                  <a:srgbClr val="17494D"/>
                </a:solidFill>
                <a:effectLst/>
                <a:latin typeface="Google Sans"/>
              </a:rPr>
              <a:t>Customers must feel that they’re getting adequate attention and fair and reasonable answers.</a:t>
            </a:r>
            <a:endParaRPr lang="en-GB" sz="2900" b="0" i="0" dirty="0">
              <a:solidFill>
                <a:srgbClr val="202124"/>
              </a:solidFill>
              <a:effectLst/>
              <a:latin typeface="Google Sans"/>
            </a:endParaRPr>
          </a:p>
          <a:p>
            <a:pPr algn="l">
              <a:buFont typeface="+mj-lt"/>
              <a:buAutoNum type="arabicPeriod"/>
            </a:pPr>
            <a:r>
              <a:rPr lang="en-GB" sz="2900" b="0" i="0" dirty="0">
                <a:solidFill>
                  <a:srgbClr val="202124"/>
                </a:solidFill>
                <a:effectLst/>
                <a:latin typeface="Google Sans"/>
              </a:rPr>
              <a:t>Control. </a:t>
            </a:r>
            <a:r>
              <a:rPr lang="en-GB" sz="2900" b="0" i="0" dirty="0">
                <a:solidFill>
                  <a:srgbClr val="17494D"/>
                </a:solidFill>
                <a:effectLst/>
                <a:latin typeface="Google Sans"/>
              </a:rPr>
              <a:t>Customers want to feel like they have an influence on the outcome. </a:t>
            </a:r>
            <a:endParaRPr lang="en-GB" sz="2900" b="0" i="0" dirty="0">
              <a:solidFill>
                <a:srgbClr val="202124"/>
              </a:solidFill>
              <a:effectLst/>
              <a:latin typeface="Google Sans"/>
            </a:endParaRPr>
          </a:p>
          <a:p>
            <a:pPr algn="l">
              <a:buFont typeface="+mj-lt"/>
              <a:buAutoNum type="arabicPeriod"/>
            </a:pPr>
            <a:r>
              <a:rPr lang="en-GB" sz="2900" b="0" i="0" dirty="0">
                <a:solidFill>
                  <a:srgbClr val="202124"/>
                </a:solidFill>
                <a:effectLst/>
                <a:latin typeface="Google Sans"/>
              </a:rPr>
              <a:t>Alternatives. You offer alternative when customer doesn’t get the exact items </a:t>
            </a:r>
          </a:p>
          <a:p>
            <a:pPr algn="l">
              <a:buFont typeface="+mj-lt"/>
              <a:buAutoNum type="arabicPeriod"/>
            </a:pPr>
            <a:r>
              <a:rPr lang="en-GB" sz="2900" b="0" i="0" dirty="0">
                <a:solidFill>
                  <a:srgbClr val="202124"/>
                </a:solidFill>
                <a:effectLst/>
                <a:latin typeface="Google Sans"/>
              </a:rPr>
              <a:t>Information. You offer genuine information on product offers and prices</a:t>
            </a:r>
          </a:p>
          <a:p>
            <a:pPr algn="l">
              <a:buFont typeface="+mj-lt"/>
              <a:buAutoNum type="arabicPeriod"/>
            </a:pPr>
            <a:r>
              <a:rPr lang="en-GB" sz="2900" b="0" i="0" dirty="0">
                <a:solidFill>
                  <a:srgbClr val="202124"/>
                </a:solidFill>
                <a:effectLst/>
                <a:latin typeface="Google Sans"/>
              </a:rPr>
              <a:t>Time. Most  appreciate  when their time is saved while serving them</a:t>
            </a:r>
          </a:p>
          <a:p>
            <a:pPr>
              <a:buFont typeface="Wingdings" panose="05000000000000000000" pitchFamily="2" charset="2"/>
              <a:buChar char="§"/>
            </a:pPr>
            <a:endParaRPr lang="en-GB" dirty="0"/>
          </a:p>
        </p:txBody>
      </p:sp>
      <p:sp>
        <p:nvSpPr>
          <p:cNvPr id="5" name="TextBox 4">
            <a:extLst>
              <a:ext uri="{FF2B5EF4-FFF2-40B4-BE49-F238E27FC236}">
                <a16:creationId xmlns:a16="http://schemas.microsoft.com/office/drawing/2014/main" id="{FE193A65-AEFA-EB2F-90C8-A9049F40C972}"/>
              </a:ext>
            </a:extLst>
          </p:cNvPr>
          <p:cNvSpPr txBox="1"/>
          <p:nvPr/>
        </p:nvSpPr>
        <p:spPr>
          <a:xfrm>
            <a:off x="7284720" y="1828800"/>
            <a:ext cx="4907280" cy="4023360"/>
          </a:xfrm>
          <a:prstGeom prst="rect">
            <a:avLst/>
          </a:prstGeom>
          <a:noFill/>
          <a:ln>
            <a:noFill/>
          </a:ln>
          <a:effectLst/>
          <a:scene3d>
            <a:camera prst="orthographicFront">
              <a:rot lat="0" lon="0" rev="0"/>
            </a:camera>
            <a:lightRig rig="glow" dir="t">
              <a:rot lat="0" lon="0" rev="14100000"/>
            </a:lightRig>
          </a:scene3d>
          <a:sp3d prstMaterial="softEdge">
            <a:bevelT w="127000" prst="artDeco"/>
          </a:sp3d>
        </p:spPr>
        <p:txBody>
          <a:bodyPr wrap="square" rtlCol="0">
            <a:prstTxWarp prst="textInflate">
              <a:avLst/>
            </a:prstTxWarp>
            <a:spAutoFit/>
          </a:bodyPr>
          <a:lstStyle/>
          <a:p>
            <a:r>
              <a:rPr lang="en-GB" b="1" dirty="0">
                <a:blipFill>
                  <a:blip r:embed="rId2">
                    <a:extLst>
                      <a:ext uri="{837473B0-CC2E-450A-ABE3-18F120FF3D39}">
                        <a1611:picAttrSrcUrl xmlns:a1611="http://schemas.microsoft.com/office/drawing/2016/11/main" r:id="rId3"/>
                      </a:ext>
                    </a:extLst>
                  </a:blip>
                  <a:stretch>
                    <a:fillRect/>
                  </a:stretch>
                </a:blipFill>
              </a:rPr>
              <a:t>----------------</a:t>
            </a:r>
          </a:p>
        </p:txBody>
      </p:sp>
    </p:spTree>
    <p:extLst>
      <p:ext uri="{BB962C8B-B14F-4D97-AF65-F5344CB8AC3E}">
        <p14:creationId xmlns:p14="http://schemas.microsoft.com/office/powerpoint/2010/main" val="627997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1E3A8-B5CC-DA0D-3767-A3115B96B5EA}"/>
              </a:ext>
            </a:extLst>
          </p:cNvPr>
          <p:cNvSpPr>
            <a:spLocks noGrp="1"/>
          </p:cNvSpPr>
          <p:nvPr>
            <p:ph type="title"/>
          </p:nvPr>
        </p:nvSpPr>
        <p:spPr/>
        <p:txBody>
          <a:bodyPr>
            <a:normAutofit fontScale="90000"/>
          </a:bodyPr>
          <a:lstStyle/>
          <a:p>
            <a:r>
              <a:rPr lang="en-GB" dirty="0">
                <a:solidFill>
                  <a:srgbClr val="17494D"/>
                </a:solidFill>
                <a:latin typeface="Proxima Nova"/>
              </a:rPr>
              <a:t>Here are a few examples of customer needs:</a:t>
            </a:r>
            <a:br>
              <a:rPr lang="en-GB" dirty="0">
                <a:solidFill>
                  <a:srgbClr val="17494D"/>
                </a:solidFill>
                <a:latin typeface="Proxima Nova"/>
              </a:rPr>
            </a:br>
            <a:endParaRPr lang="en-GB" dirty="0"/>
          </a:p>
        </p:txBody>
      </p:sp>
      <p:sp>
        <p:nvSpPr>
          <p:cNvPr id="3" name="Content Placeholder 2">
            <a:extLst>
              <a:ext uri="{FF2B5EF4-FFF2-40B4-BE49-F238E27FC236}">
                <a16:creationId xmlns:a16="http://schemas.microsoft.com/office/drawing/2014/main" id="{FF9E462E-4A2A-E380-4B6C-6B11648FCDF2}"/>
              </a:ext>
            </a:extLst>
          </p:cNvPr>
          <p:cNvSpPr>
            <a:spLocks noGrp="1"/>
          </p:cNvSpPr>
          <p:nvPr>
            <p:ph idx="1"/>
          </p:nvPr>
        </p:nvSpPr>
        <p:spPr>
          <a:xfrm>
            <a:off x="677334" y="2160589"/>
            <a:ext cx="6658186" cy="3880773"/>
          </a:xfrm>
        </p:spPr>
        <p:txBody>
          <a:bodyPr>
            <a:normAutofit fontScale="92500" lnSpcReduction="20000"/>
          </a:bodyPr>
          <a:lstStyle/>
          <a:p>
            <a:pPr algn="l">
              <a:buFont typeface="Arial" panose="020B0604020202020204" pitchFamily="34" charset="0"/>
              <a:buChar char="•"/>
            </a:pPr>
            <a:r>
              <a:rPr lang="en-GB" b="0" i="0" dirty="0">
                <a:solidFill>
                  <a:srgbClr val="17494D"/>
                </a:solidFill>
                <a:effectLst/>
                <a:latin typeface="Proxima Nova"/>
              </a:rPr>
              <a:t>Fast, reliable customer service</a:t>
            </a:r>
          </a:p>
          <a:p>
            <a:pPr algn="l">
              <a:buFont typeface="Arial" panose="020B0604020202020204" pitchFamily="34" charset="0"/>
              <a:buChar char="•"/>
            </a:pPr>
            <a:r>
              <a:rPr lang="en-GB" b="0" i="0" dirty="0">
                <a:solidFill>
                  <a:srgbClr val="17494D"/>
                </a:solidFill>
                <a:effectLst/>
                <a:latin typeface="Proxima Nova"/>
              </a:rPr>
              <a:t>Convenient ways to get help, such as through messaging channels</a:t>
            </a:r>
          </a:p>
          <a:p>
            <a:pPr algn="l">
              <a:buFont typeface="Arial" panose="020B0604020202020204" pitchFamily="34" charset="0"/>
              <a:buChar char="•"/>
            </a:pPr>
            <a:r>
              <a:rPr lang="en-GB" b="0" i="0" dirty="0">
                <a:solidFill>
                  <a:srgbClr val="17494D"/>
                </a:solidFill>
                <a:effectLst/>
                <a:latin typeface="Proxima Nova"/>
              </a:rPr>
              <a:t>Options for getting in touch with customer support</a:t>
            </a:r>
          </a:p>
          <a:p>
            <a:pPr algn="l">
              <a:buFont typeface="Arial" panose="020B0604020202020204" pitchFamily="34" charset="0"/>
              <a:buChar char="•"/>
            </a:pPr>
            <a:r>
              <a:rPr lang="en-GB" b="0" i="0" dirty="0">
                <a:solidFill>
                  <a:srgbClr val="17494D"/>
                </a:solidFill>
                <a:effectLst/>
                <a:latin typeface="Proxima Nova"/>
              </a:rPr>
              <a:t>A knowledge base that enables customers to solve issues on their own, 24/7</a:t>
            </a:r>
          </a:p>
          <a:p>
            <a:pPr algn="l">
              <a:buFont typeface="Arial" panose="020B0604020202020204" pitchFamily="34" charset="0"/>
              <a:buChar char="•"/>
            </a:pPr>
            <a:r>
              <a:rPr lang="en-GB" b="0" i="0" dirty="0">
                <a:solidFill>
                  <a:srgbClr val="17494D"/>
                </a:solidFill>
                <a:effectLst/>
                <a:latin typeface="Proxima Nova"/>
              </a:rPr>
              <a:t>Friendly, empathetic agents</a:t>
            </a:r>
          </a:p>
          <a:p>
            <a:pPr algn="l">
              <a:buFont typeface="Arial" panose="020B0604020202020204" pitchFamily="34" charset="0"/>
              <a:buChar char="•"/>
            </a:pPr>
            <a:r>
              <a:rPr lang="en-GB" b="0" i="0" dirty="0">
                <a:solidFill>
                  <a:srgbClr val="17494D"/>
                </a:solidFill>
                <a:effectLst/>
                <a:latin typeface="Proxima Nova"/>
              </a:rPr>
              <a:t>Sustainable products and socially conscious brands</a:t>
            </a:r>
          </a:p>
          <a:p>
            <a:pPr algn="l">
              <a:buFont typeface="Arial" panose="020B0604020202020204" pitchFamily="34" charset="0"/>
              <a:buChar char="•"/>
            </a:pPr>
            <a:r>
              <a:rPr lang="en-GB" b="0" i="0" dirty="0">
                <a:solidFill>
                  <a:srgbClr val="17494D"/>
                </a:solidFill>
                <a:effectLst/>
                <a:latin typeface="Proxima Nova"/>
              </a:rPr>
              <a:t>Seamless returns</a:t>
            </a:r>
          </a:p>
          <a:p>
            <a:pPr algn="l">
              <a:buFont typeface="Arial" panose="020B0604020202020204" pitchFamily="34" charset="0"/>
              <a:buChar char="•"/>
            </a:pPr>
            <a:r>
              <a:rPr lang="en-GB" b="0" i="0" dirty="0">
                <a:solidFill>
                  <a:srgbClr val="17494D"/>
                </a:solidFill>
                <a:effectLst/>
                <a:latin typeface="Proxima Nova"/>
              </a:rPr>
              <a:t>Transparent pricing</a:t>
            </a:r>
          </a:p>
          <a:p>
            <a:pPr algn="l">
              <a:buFont typeface="Arial" panose="020B0604020202020204" pitchFamily="34" charset="0"/>
              <a:buChar char="•"/>
            </a:pPr>
            <a:r>
              <a:rPr lang="en-GB" b="0" i="0" dirty="0">
                <a:solidFill>
                  <a:srgbClr val="17494D"/>
                </a:solidFill>
                <a:effectLst/>
                <a:latin typeface="Proxima Nova"/>
              </a:rPr>
              <a:t>Functional products that solve a problem</a:t>
            </a:r>
          </a:p>
          <a:p>
            <a:pPr algn="l">
              <a:buFont typeface="Arial" panose="020B0604020202020204" pitchFamily="34" charset="0"/>
              <a:buChar char="•"/>
            </a:pPr>
            <a:r>
              <a:rPr lang="en-GB" b="0" i="0" dirty="0">
                <a:solidFill>
                  <a:srgbClr val="17494D"/>
                </a:solidFill>
                <a:effectLst/>
                <a:latin typeface="Proxima Nova"/>
              </a:rPr>
              <a:t>The right information, at the right time</a:t>
            </a:r>
          </a:p>
          <a:p>
            <a:endParaRPr lang="en-GB" dirty="0"/>
          </a:p>
        </p:txBody>
      </p:sp>
      <p:sp>
        <p:nvSpPr>
          <p:cNvPr id="4" name="TextBox 3">
            <a:extLst>
              <a:ext uri="{FF2B5EF4-FFF2-40B4-BE49-F238E27FC236}">
                <a16:creationId xmlns:a16="http://schemas.microsoft.com/office/drawing/2014/main" id="{52638671-6958-D135-7F23-FD467E4845C0}"/>
              </a:ext>
            </a:extLst>
          </p:cNvPr>
          <p:cNvSpPr txBox="1"/>
          <p:nvPr/>
        </p:nvSpPr>
        <p:spPr>
          <a:xfrm>
            <a:off x="7176346" y="1710057"/>
            <a:ext cx="4856480" cy="3880774"/>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prstTxWarp prst="textInflate">
              <a:avLst/>
            </a:prstTxWarp>
            <a:spAutoFit/>
          </a:bodyPr>
          <a:lstStyle/>
          <a:p>
            <a:r>
              <a:rPr lang="en-GB" b="1" dirty="0">
                <a:blipFill>
                  <a:blip r:embed="rId2">
                    <a:extLst>
                      <a:ext uri="{837473B0-CC2E-450A-ABE3-18F120FF3D39}">
                        <a1611:picAttrSrcUrl xmlns:a1611="http://schemas.microsoft.com/office/drawing/2016/11/main" r:id="rId3"/>
                      </a:ext>
                    </a:extLst>
                  </a:blip>
                  <a:stretch>
                    <a:fillRect/>
                  </a:stretch>
                </a:blipFill>
              </a:rPr>
              <a:t>--------</a:t>
            </a:r>
          </a:p>
        </p:txBody>
      </p:sp>
    </p:spTree>
    <p:extLst>
      <p:ext uri="{BB962C8B-B14F-4D97-AF65-F5344CB8AC3E}">
        <p14:creationId xmlns:p14="http://schemas.microsoft.com/office/powerpoint/2010/main" val="495791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82112F1-9B4D-ACE1-92C8-AA47BD74773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09886" y="1233964"/>
            <a:ext cx="5667380" cy="5309075"/>
          </a:xfrm>
          <a:prstGeom prst="rect">
            <a:avLst/>
          </a:prstGeom>
          <a:noFill/>
          <a:ln>
            <a:noFill/>
          </a:ln>
        </p:spPr>
        <p:style>
          <a:lnRef idx="0">
            <a:scrgbClr r="0" g="0" b="0"/>
          </a:lnRef>
          <a:fillRef idx="0">
            <a:scrgbClr r="0" g="0" b="0"/>
          </a:fillRef>
          <a:effectRef idx="0">
            <a:scrgbClr r="0" g="0" b="0"/>
          </a:effectRef>
          <a:fontRef idx="minor">
            <a:schemeClr val="accent5"/>
          </a:fontRef>
        </p:style>
      </p:pic>
      <p:sp>
        <p:nvSpPr>
          <p:cNvPr id="2" name="Title 1">
            <a:extLst>
              <a:ext uri="{FF2B5EF4-FFF2-40B4-BE49-F238E27FC236}">
                <a16:creationId xmlns:a16="http://schemas.microsoft.com/office/drawing/2014/main" id="{1A1040C3-A2C0-08B4-7F14-4893B85C30B8}"/>
              </a:ext>
            </a:extLst>
          </p:cNvPr>
          <p:cNvSpPr>
            <a:spLocks noGrp="1"/>
          </p:cNvSpPr>
          <p:nvPr>
            <p:ph type="title"/>
          </p:nvPr>
        </p:nvSpPr>
        <p:spPr>
          <a:xfrm>
            <a:off x="677335" y="397065"/>
            <a:ext cx="8596668" cy="1320800"/>
          </a:xfrm>
        </p:spPr>
        <p:txBody>
          <a:bodyPr>
            <a:normAutofit fontScale="90000"/>
          </a:bodyPr>
          <a:lstStyle/>
          <a:p>
            <a:r>
              <a:rPr lang="en-GB" dirty="0"/>
              <a:t>Role of window and store merchandising in Retail fashion</a:t>
            </a:r>
            <a:br>
              <a:rPr lang="en-GB" dirty="0"/>
            </a:br>
            <a:endParaRPr lang="en-GB" dirty="0"/>
          </a:p>
        </p:txBody>
      </p:sp>
      <p:sp>
        <p:nvSpPr>
          <p:cNvPr id="3" name="Content Placeholder 2">
            <a:extLst>
              <a:ext uri="{FF2B5EF4-FFF2-40B4-BE49-F238E27FC236}">
                <a16:creationId xmlns:a16="http://schemas.microsoft.com/office/drawing/2014/main" id="{DBAE35FD-2E16-A6FD-9BDC-6C72C9B00C5F}"/>
              </a:ext>
            </a:extLst>
          </p:cNvPr>
          <p:cNvSpPr>
            <a:spLocks noGrp="1"/>
          </p:cNvSpPr>
          <p:nvPr>
            <p:ph idx="1"/>
          </p:nvPr>
        </p:nvSpPr>
        <p:spPr>
          <a:xfrm>
            <a:off x="677335" y="2160589"/>
            <a:ext cx="4067386" cy="3880773"/>
          </a:xfrm>
        </p:spPr>
        <p:txBody>
          <a:bodyPr/>
          <a:lstStyle/>
          <a:p>
            <a:pPr algn="l"/>
            <a:r>
              <a:rPr lang="en-GB" b="0" i="0" dirty="0">
                <a:solidFill>
                  <a:srgbClr val="202124"/>
                </a:solidFill>
                <a:effectLst/>
                <a:latin typeface="Google Sans"/>
              </a:rPr>
              <a:t>What is the role of merchandising in retail?</a:t>
            </a:r>
            <a:endParaRPr lang="en-GB" b="0" i="0" dirty="0">
              <a:solidFill>
                <a:srgbClr val="202124"/>
              </a:solidFill>
              <a:effectLst/>
              <a:latin typeface="arial" panose="020B0604020202020204" pitchFamily="34" charset="0"/>
            </a:endParaRPr>
          </a:p>
          <a:p>
            <a:pPr>
              <a:buFont typeface="Wingdings" panose="05000000000000000000" pitchFamily="2" charset="2"/>
              <a:buChar char="§"/>
            </a:pPr>
            <a:r>
              <a:rPr lang="en-GB" b="0" i="0" dirty="0">
                <a:solidFill>
                  <a:srgbClr val="4D5156"/>
                </a:solidFill>
                <a:effectLst/>
                <a:latin typeface="Google Sans"/>
              </a:rPr>
              <a:t>Your role as a retail merchandiser is to </a:t>
            </a:r>
            <a:r>
              <a:rPr lang="en-GB" b="0" i="0" dirty="0">
                <a:solidFill>
                  <a:srgbClr val="040C28"/>
                </a:solidFill>
                <a:effectLst/>
                <a:latin typeface="Google Sans"/>
              </a:rPr>
              <a:t>ensure that products appear in the right store or website, at the right time and in the right quantities</a:t>
            </a:r>
            <a:r>
              <a:rPr lang="en-GB" b="0" i="0" dirty="0">
                <a:solidFill>
                  <a:srgbClr val="4D5156"/>
                </a:solidFill>
                <a:effectLst/>
                <a:latin typeface="Google Sans"/>
              </a:rPr>
              <a:t>. This involves working closely with buying teams to accurately forecast trends, plan stock levels and monitor performance.</a:t>
            </a:r>
            <a:endParaRPr lang="en-GB" b="0" i="0" dirty="0">
              <a:solidFill>
                <a:srgbClr val="202124"/>
              </a:solidFill>
              <a:effectLst/>
              <a:latin typeface="arial" panose="020B0604020202020204" pitchFamily="34" charset="0"/>
            </a:endParaRPr>
          </a:p>
          <a:p>
            <a:endParaRPr lang="en-GB" dirty="0"/>
          </a:p>
        </p:txBody>
      </p:sp>
      <p:sp>
        <p:nvSpPr>
          <p:cNvPr id="6" name="Hexagon 5">
            <a:extLst>
              <a:ext uri="{FF2B5EF4-FFF2-40B4-BE49-F238E27FC236}">
                <a16:creationId xmlns:a16="http://schemas.microsoft.com/office/drawing/2014/main" id="{EFF53B47-271A-1004-F689-BF212AD387D2}"/>
              </a:ext>
            </a:extLst>
          </p:cNvPr>
          <p:cNvSpPr/>
          <p:nvPr/>
        </p:nvSpPr>
        <p:spPr>
          <a:xfrm>
            <a:off x="10513129" y="3457122"/>
            <a:ext cx="904240" cy="792480"/>
          </a:xfrm>
          <a:prstGeom prst="hexagon">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exagon 23">
            <a:extLst>
              <a:ext uri="{FF2B5EF4-FFF2-40B4-BE49-F238E27FC236}">
                <a16:creationId xmlns:a16="http://schemas.microsoft.com/office/drawing/2014/main" id="{74285027-7B8D-C01A-20AB-7EB1A207D586}"/>
              </a:ext>
            </a:extLst>
          </p:cNvPr>
          <p:cNvSpPr/>
          <p:nvPr/>
        </p:nvSpPr>
        <p:spPr>
          <a:xfrm>
            <a:off x="8155127" y="1517896"/>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xagon 24">
            <a:extLst>
              <a:ext uri="{FF2B5EF4-FFF2-40B4-BE49-F238E27FC236}">
                <a16:creationId xmlns:a16="http://schemas.microsoft.com/office/drawing/2014/main" id="{435E3294-D2EC-3F5D-F7E7-2539716BF2A2}"/>
              </a:ext>
            </a:extLst>
          </p:cNvPr>
          <p:cNvSpPr/>
          <p:nvPr/>
        </p:nvSpPr>
        <p:spPr>
          <a:xfrm>
            <a:off x="9344285" y="3492261"/>
            <a:ext cx="904240" cy="792480"/>
          </a:xfrm>
          <a:prstGeom prst="hexag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Hexagon 26">
            <a:extLst>
              <a:ext uri="{FF2B5EF4-FFF2-40B4-BE49-F238E27FC236}">
                <a16:creationId xmlns:a16="http://schemas.microsoft.com/office/drawing/2014/main" id="{C6BCA5C0-5C08-AC7D-4B1A-0CD3DADD392A}"/>
              </a:ext>
            </a:extLst>
          </p:cNvPr>
          <p:cNvSpPr/>
          <p:nvPr/>
        </p:nvSpPr>
        <p:spPr>
          <a:xfrm>
            <a:off x="8136656" y="4643694"/>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Hexagon 27">
            <a:extLst>
              <a:ext uri="{FF2B5EF4-FFF2-40B4-BE49-F238E27FC236}">
                <a16:creationId xmlns:a16="http://schemas.microsoft.com/office/drawing/2014/main" id="{52D17B0C-3E75-7DB1-0967-D709D58287CB}"/>
              </a:ext>
            </a:extLst>
          </p:cNvPr>
          <p:cNvSpPr/>
          <p:nvPr/>
        </p:nvSpPr>
        <p:spPr>
          <a:xfrm>
            <a:off x="8136656" y="3579072"/>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Hexagon 28">
            <a:extLst>
              <a:ext uri="{FF2B5EF4-FFF2-40B4-BE49-F238E27FC236}">
                <a16:creationId xmlns:a16="http://schemas.microsoft.com/office/drawing/2014/main" id="{38A0485D-87CC-AFA4-526F-FC44FE8D7974}"/>
              </a:ext>
            </a:extLst>
          </p:cNvPr>
          <p:cNvSpPr/>
          <p:nvPr/>
        </p:nvSpPr>
        <p:spPr>
          <a:xfrm>
            <a:off x="7004136" y="5708316"/>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Hexagon 30">
            <a:extLst>
              <a:ext uri="{FF2B5EF4-FFF2-40B4-BE49-F238E27FC236}">
                <a16:creationId xmlns:a16="http://schemas.microsoft.com/office/drawing/2014/main" id="{4EF5E7AE-9A54-1F19-D90C-F5BD031592A0}"/>
              </a:ext>
            </a:extLst>
          </p:cNvPr>
          <p:cNvSpPr/>
          <p:nvPr/>
        </p:nvSpPr>
        <p:spPr>
          <a:xfrm>
            <a:off x="6970004" y="4607157"/>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Hexagon 31">
            <a:extLst>
              <a:ext uri="{FF2B5EF4-FFF2-40B4-BE49-F238E27FC236}">
                <a16:creationId xmlns:a16="http://schemas.microsoft.com/office/drawing/2014/main" id="{57AFC5BE-6D7D-4765-90F1-40A7C14E85F1}"/>
              </a:ext>
            </a:extLst>
          </p:cNvPr>
          <p:cNvSpPr/>
          <p:nvPr/>
        </p:nvSpPr>
        <p:spPr>
          <a:xfrm>
            <a:off x="10472133" y="4450615"/>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Hexagon 32">
            <a:extLst>
              <a:ext uri="{FF2B5EF4-FFF2-40B4-BE49-F238E27FC236}">
                <a16:creationId xmlns:a16="http://schemas.microsoft.com/office/drawing/2014/main" id="{CDA45549-5036-7765-4847-A1B00867428F}"/>
              </a:ext>
            </a:extLst>
          </p:cNvPr>
          <p:cNvSpPr/>
          <p:nvPr/>
        </p:nvSpPr>
        <p:spPr>
          <a:xfrm>
            <a:off x="5957495" y="1559343"/>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Hexagon 33">
            <a:extLst>
              <a:ext uri="{FF2B5EF4-FFF2-40B4-BE49-F238E27FC236}">
                <a16:creationId xmlns:a16="http://schemas.microsoft.com/office/drawing/2014/main" id="{C19D2580-97D3-EB73-43C7-A9E70FCA0A29}"/>
              </a:ext>
            </a:extLst>
          </p:cNvPr>
          <p:cNvSpPr/>
          <p:nvPr/>
        </p:nvSpPr>
        <p:spPr>
          <a:xfrm>
            <a:off x="5971669" y="4607157"/>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Hexagon 34">
            <a:extLst>
              <a:ext uri="{FF2B5EF4-FFF2-40B4-BE49-F238E27FC236}">
                <a16:creationId xmlns:a16="http://schemas.microsoft.com/office/drawing/2014/main" id="{E54694EA-806C-788D-1099-A214E69E812E}"/>
              </a:ext>
            </a:extLst>
          </p:cNvPr>
          <p:cNvSpPr/>
          <p:nvPr/>
        </p:nvSpPr>
        <p:spPr>
          <a:xfrm>
            <a:off x="6967812" y="3537728"/>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Hexagon 37">
            <a:extLst>
              <a:ext uri="{FF2B5EF4-FFF2-40B4-BE49-F238E27FC236}">
                <a16:creationId xmlns:a16="http://schemas.microsoft.com/office/drawing/2014/main" id="{5E27FA71-1FE0-CAFC-61B4-6415048520DA}"/>
              </a:ext>
            </a:extLst>
          </p:cNvPr>
          <p:cNvSpPr/>
          <p:nvPr/>
        </p:nvSpPr>
        <p:spPr>
          <a:xfrm>
            <a:off x="5945727" y="5720081"/>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Hexagon 38">
            <a:extLst>
              <a:ext uri="{FF2B5EF4-FFF2-40B4-BE49-F238E27FC236}">
                <a16:creationId xmlns:a16="http://schemas.microsoft.com/office/drawing/2014/main" id="{C43A7F1C-F60C-1D33-E0CD-28D4CFF75247}"/>
              </a:ext>
            </a:extLst>
          </p:cNvPr>
          <p:cNvSpPr/>
          <p:nvPr/>
        </p:nvSpPr>
        <p:spPr>
          <a:xfrm>
            <a:off x="10453341" y="5645122"/>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Hexagon 39">
            <a:extLst>
              <a:ext uri="{FF2B5EF4-FFF2-40B4-BE49-F238E27FC236}">
                <a16:creationId xmlns:a16="http://schemas.microsoft.com/office/drawing/2014/main" id="{E3C8C6C0-8BC0-4EDA-1DC1-AD76D469C91E}"/>
              </a:ext>
            </a:extLst>
          </p:cNvPr>
          <p:cNvSpPr/>
          <p:nvPr/>
        </p:nvSpPr>
        <p:spPr>
          <a:xfrm>
            <a:off x="9394932" y="4541902"/>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Hexagon 40">
            <a:extLst>
              <a:ext uri="{FF2B5EF4-FFF2-40B4-BE49-F238E27FC236}">
                <a16:creationId xmlns:a16="http://schemas.microsoft.com/office/drawing/2014/main" id="{9364E7A0-151B-39F1-1BC0-4DA82856F60A}"/>
              </a:ext>
            </a:extLst>
          </p:cNvPr>
          <p:cNvSpPr/>
          <p:nvPr/>
        </p:nvSpPr>
        <p:spPr>
          <a:xfrm>
            <a:off x="5971669" y="3537728"/>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Hexagon 41">
            <a:extLst>
              <a:ext uri="{FF2B5EF4-FFF2-40B4-BE49-F238E27FC236}">
                <a16:creationId xmlns:a16="http://schemas.microsoft.com/office/drawing/2014/main" id="{CA125C41-9982-899C-D639-A204FB0AC448}"/>
              </a:ext>
            </a:extLst>
          </p:cNvPr>
          <p:cNvSpPr/>
          <p:nvPr/>
        </p:nvSpPr>
        <p:spPr>
          <a:xfrm>
            <a:off x="8116838" y="5708316"/>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Hexagon 42">
            <a:extLst>
              <a:ext uri="{FF2B5EF4-FFF2-40B4-BE49-F238E27FC236}">
                <a16:creationId xmlns:a16="http://schemas.microsoft.com/office/drawing/2014/main" id="{5E363E89-A2CD-BFC5-AA6A-0D528C48E800}"/>
              </a:ext>
            </a:extLst>
          </p:cNvPr>
          <p:cNvSpPr/>
          <p:nvPr/>
        </p:nvSpPr>
        <p:spPr>
          <a:xfrm>
            <a:off x="6989962" y="1517896"/>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Hexagon 43">
            <a:extLst>
              <a:ext uri="{FF2B5EF4-FFF2-40B4-BE49-F238E27FC236}">
                <a16:creationId xmlns:a16="http://schemas.microsoft.com/office/drawing/2014/main" id="{F4467D8A-A78B-A619-F527-FE0452C874F5}"/>
              </a:ext>
            </a:extLst>
          </p:cNvPr>
          <p:cNvSpPr/>
          <p:nvPr/>
        </p:nvSpPr>
        <p:spPr>
          <a:xfrm>
            <a:off x="9330111" y="1559343"/>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Hexagon 3">
            <a:extLst>
              <a:ext uri="{FF2B5EF4-FFF2-40B4-BE49-F238E27FC236}">
                <a16:creationId xmlns:a16="http://schemas.microsoft.com/office/drawing/2014/main" id="{D2DE8258-3EAB-3A35-9106-0E8A712AAC21}"/>
              </a:ext>
            </a:extLst>
          </p:cNvPr>
          <p:cNvSpPr/>
          <p:nvPr/>
        </p:nvSpPr>
        <p:spPr>
          <a:xfrm>
            <a:off x="9394932" y="5708316"/>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Hexagon 4">
            <a:extLst>
              <a:ext uri="{FF2B5EF4-FFF2-40B4-BE49-F238E27FC236}">
                <a16:creationId xmlns:a16="http://schemas.microsoft.com/office/drawing/2014/main" id="{0EC996E6-FBC7-BA1B-D02E-423A8C30CC3D}"/>
              </a:ext>
            </a:extLst>
          </p:cNvPr>
          <p:cNvSpPr/>
          <p:nvPr/>
        </p:nvSpPr>
        <p:spPr>
          <a:xfrm>
            <a:off x="10439167" y="1529469"/>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Hexagon 6">
            <a:extLst>
              <a:ext uri="{FF2B5EF4-FFF2-40B4-BE49-F238E27FC236}">
                <a16:creationId xmlns:a16="http://schemas.microsoft.com/office/drawing/2014/main" id="{7FFB3B22-23CC-785E-C010-3FC452A282F3}"/>
              </a:ext>
            </a:extLst>
          </p:cNvPr>
          <p:cNvSpPr/>
          <p:nvPr/>
        </p:nvSpPr>
        <p:spPr>
          <a:xfrm>
            <a:off x="8188093" y="2462270"/>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Hexagon 7">
            <a:extLst>
              <a:ext uri="{FF2B5EF4-FFF2-40B4-BE49-F238E27FC236}">
                <a16:creationId xmlns:a16="http://schemas.microsoft.com/office/drawing/2014/main" id="{D856AD2D-8A9C-5059-6176-C5D602BBD7F7}"/>
              </a:ext>
            </a:extLst>
          </p:cNvPr>
          <p:cNvSpPr/>
          <p:nvPr/>
        </p:nvSpPr>
        <p:spPr>
          <a:xfrm>
            <a:off x="5990461" y="2503717"/>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Hexagon 8">
            <a:extLst>
              <a:ext uri="{FF2B5EF4-FFF2-40B4-BE49-F238E27FC236}">
                <a16:creationId xmlns:a16="http://schemas.microsoft.com/office/drawing/2014/main" id="{6196C5C3-58DC-9CB2-B26E-704C064892E7}"/>
              </a:ext>
            </a:extLst>
          </p:cNvPr>
          <p:cNvSpPr/>
          <p:nvPr/>
        </p:nvSpPr>
        <p:spPr>
          <a:xfrm>
            <a:off x="7022928" y="2462270"/>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Hexagon 9">
            <a:extLst>
              <a:ext uri="{FF2B5EF4-FFF2-40B4-BE49-F238E27FC236}">
                <a16:creationId xmlns:a16="http://schemas.microsoft.com/office/drawing/2014/main" id="{23C5F1A5-18EB-2350-7C7E-17FC466D390C}"/>
              </a:ext>
            </a:extLst>
          </p:cNvPr>
          <p:cNvSpPr/>
          <p:nvPr/>
        </p:nvSpPr>
        <p:spPr>
          <a:xfrm>
            <a:off x="9363077" y="2503717"/>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exagon 10">
            <a:extLst>
              <a:ext uri="{FF2B5EF4-FFF2-40B4-BE49-F238E27FC236}">
                <a16:creationId xmlns:a16="http://schemas.microsoft.com/office/drawing/2014/main" id="{822D6EAD-B090-9FA2-18A8-FCA14B715E08}"/>
              </a:ext>
            </a:extLst>
          </p:cNvPr>
          <p:cNvSpPr/>
          <p:nvPr/>
        </p:nvSpPr>
        <p:spPr>
          <a:xfrm>
            <a:off x="10472133" y="2473843"/>
            <a:ext cx="904240" cy="792480"/>
          </a:xfrm>
          <a:prstGeom prst="hexag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3635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1EFE-1B40-C9AA-F393-4F8C7CBAF145}"/>
              </a:ext>
            </a:extLst>
          </p:cNvPr>
          <p:cNvSpPr>
            <a:spLocks noGrp="1"/>
          </p:cNvSpPr>
          <p:nvPr>
            <p:ph type="title"/>
          </p:nvPr>
        </p:nvSpPr>
        <p:spPr/>
        <p:txBody>
          <a:bodyPr/>
          <a:lstStyle/>
          <a:p>
            <a:r>
              <a:rPr lang="en-GB" dirty="0"/>
              <a:t>Merchandising In Store Merchandising</a:t>
            </a:r>
          </a:p>
        </p:txBody>
      </p:sp>
      <p:sp>
        <p:nvSpPr>
          <p:cNvPr id="3" name="Content Placeholder 2">
            <a:extLst>
              <a:ext uri="{FF2B5EF4-FFF2-40B4-BE49-F238E27FC236}">
                <a16:creationId xmlns:a16="http://schemas.microsoft.com/office/drawing/2014/main" id="{0BED99ED-962B-B5F9-D91D-3F001ABA2294}"/>
              </a:ext>
            </a:extLst>
          </p:cNvPr>
          <p:cNvSpPr>
            <a:spLocks noGrp="1"/>
          </p:cNvSpPr>
          <p:nvPr>
            <p:ph idx="1"/>
          </p:nvPr>
        </p:nvSpPr>
        <p:spPr>
          <a:xfrm>
            <a:off x="677334" y="2160589"/>
            <a:ext cx="3914986" cy="3880774"/>
          </a:xfrm>
        </p:spPr>
        <p:txBody>
          <a:bodyPr>
            <a:normAutofit/>
          </a:bodyPr>
          <a:lstStyle/>
          <a:p>
            <a:pPr algn="l"/>
            <a:r>
              <a:rPr lang="en-GB" b="0" i="0" dirty="0">
                <a:solidFill>
                  <a:srgbClr val="202124"/>
                </a:solidFill>
                <a:effectLst/>
                <a:latin typeface="Google Sans"/>
              </a:rPr>
              <a:t>What is the importance of merchandising in a store?</a:t>
            </a:r>
            <a:endParaRPr lang="en-GB" b="0" i="0" dirty="0">
              <a:solidFill>
                <a:srgbClr val="202124"/>
              </a:solidFill>
              <a:effectLst/>
              <a:latin typeface="arial" panose="020B0604020202020204" pitchFamily="34" charset="0"/>
            </a:endParaRPr>
          </a:p>
          <a:p>
            <a:pPr algn="l">
              <a:buFont typeface="Wingdings" panose="05000000000000000000" pitchFamily="2" charset="2"/>
              <a:buChar char="v"/>
            </a:pPr>
            <a:r>
              <a:rPr lang="en-GB" b="0" i="0" dirty="0">
                <a:solidFill>
                  <a:srgbClr val="4D5156"/>
                </a:solidFill>
                <a:effectLst/>
                <a:latin typeface="Google Sans"/>
              </a:rPr>
              <a:t>Merchandising makes several important contributions to your store. </a:t>
            </a:r>
            <a:r>
              <a:rPr lang="en-GB" b="0" i="0" dirty="0">
                <a:solidFill>
                  <a:srgbClr val="040C28"/>
                </a:solidFill>
                <a:effectLst/>
                <a:latin typeface="Google Sans"/>
              </a:rPr>
              <a:t>It increases sales by making a store appealing to your customers</a:t>
            </a:r>
            <a:r>
              <a:rPr lang="en-GB" b="0" i="0" dirty="0">
                <a:solidFill>
                  <a:srgbClr val="4D5156"/>
                </a:solidFill>
                <a:effectLst/>
                <a:latin typeface="Google Sans"/>
              </a:rPr>
              <a:t>. It improves profitability by generating more margin dollars. It controls costs by improving the productivity of the salesfloor as well as each employee.</a:t>
            </a:r>
            <a:endParaRPr lang="en-GB" b="0" i="0" dirty="0">
              <a:solidFill>
                <a:srgbClr val="202124"/>
              </a:solidFill>
              <a:effectLst/>
              <a:latin typeface="arial" panose="020B0604020202020204" pitchFamily="34" charset="0"/>
            </a:endParaRPr>
          </a:p>
          <a:p>
            <a:endParaRPr lang="en-GB" dirty="0"/>
          </a:p>
        </p:txBody>
      </p:sp>
      <p:sp>
        <p:nvSpPr>
          <p:cNvPr id="9" name="TextBox 8">
            <a:extLst>
              <a:ext uri="{FF2B5EF4-FFF2-40B4-BE49-F238E27FC236}">
                <a16:creationId xmlns:a16="http://schemas.microsoft.com/office/drawing/2014/main" id="{15A08656-572E-75F7-7867-3D8A0696FDBE}"/>
              </a:ext>
            </a:extLst>
          </p:cNvPr>
          <p:cNvSpPr txBox="1"/>
          <p:nvPr/>
        </p:nvSpPr>
        <p:spPr>
          <a:xfrm>
            <a:off x="4729480" y="1930400"/>
            <a:ext cx="5633720" cy="3880774"/>
          </a:xfrm>
          <a:prstGeom prst="rect">
            <a:avLst/>
          </a:prstGeom>
          <a:noFill/>
        </p:spPr>
        <p:txBody>
          <a:bodyPr wrap="square" rtlCol="0">
            <a:prstTxWarp prst="textInflate">
              <a:avLst/>
            </a:prstTxWarp>
            <a:spAutoFit/>
          </a:bodyPr>
          <a:lstStyle/>
          <a:p>
            <a:r>
              <a:rPr lang="en-GB" b="1" dirty="0">
                <a:blipFill>
                  <a:blip r:embed="rId2">
                    <a:extLst>
                      <a:ext uri="{837473B0-CC2E-450A-ABE3-18F120FF3D39}">
                        <a1611:picAttrSrcUrl xmlns:a1611="http://schemas.microsoft.com/office/drawing/2016/11/main" r:id="rId3"/>
                      </a:ext>
                    </a:extLst>
                  </a:blip>
                  <a:stretch>
                    <a:fillRect/>
                  </a:stretch>
                </a:blipFill>
              </a:rPr>
              <a:t>--------</a:t>
            </a:r>
          </a:p>
        </p:txBody>
      </p:sp>
    </p:spTree>
    <p:extLst>
      <p:ext uri="{BB962C8B-B14F-4D97-AF65-F5344CB8AC3E}">
        <p14:creationId xmlns:p14="http://schemas.microsoft.com/office/powerpoint/2010/main" val="2051350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8A72-D3C1-6055-757B-212433219083}"/>
              </a:ext>
            </a:extLst>
          </p:cNvPr>
          <p:cNvSpPr>
            <a:spLocks noGrp="1"/>
          </p:cNvSpPr>
          <p:nvPr>
            <p:ph type="title"/>
          </p:nvPr>
        </p:nvSpPr>
        <p:spPr/>
        <p:txBody>
          <a:bodyPr/>
          <a:lstStyle/>
          <a:p>
            <a:endParaRPr lang="en-GB" dirty="0"/>
          </a:p>
        </p:txBody>
      </p:sp>
      <p:sp>
        <p:nvSpPr>
          <p:cNvPr id="5" name="TextBox 4">
            <a:extLst>
              <a:ext uri="{FF2B5EF4-FFF2-40B4-BE49-F238E27FC236}">
                <a16:creationId xmlns:a16="http://schemas.microsoft.com/office/drawing/2014/main" id="{519F7038-1B3C-A912-B51E-3E32179D36AD}"/>
              </a:ext>
            </a:extLst>
          </p:cNvPr>
          <p:cNvSpPr txBox="1"/>
          <p:nvPr/>
        </p:nvSpPr>
        <p:spPr>
          <a:xfrm>
            <a:off x="467360" y="2321004"/>
            <a:ext cx="7660640" cy="1136571"/>
          </a:xfrm>
          <a:custGeom>
            <a:avLst/>
            <a:gdLst>
              <a:gd name="connsiteX0" fmla="*/ 0 w 7660640"/>
              <a:gd name="connsiteY0" fmla="*/ 0 h 1107996"/>
              <a:gd name="connsiteX1" fmla="*/ 7660640 w 7660640"/>
              <a:gd name="connsiteY1" fmla="*/ 0 h 1107996"/>
              <a:gd name="connsiteX2" fmla="*/ 7660640 w 7660640"/>
              <a:gd name="connsiteY2" fmla="*/ 1107996 h 1107996"/>
              <a:gd name="connsiteX3" fmla="*/ 0 w 7660640"/>
              <a:gd name="connsiteY3" fmla="*/ 1107996 h 1107996"/>
              <a:gd name="connsiteX4" fmla="*/ 0 w 7660640"/>
              <a:gd name="connsiteY4" fmla="*/ 0 h 1107996"/>
              <a:gd name="connsiteX0" fmla="*/ 0 w 7660640"/>
              <a:gd name="connsiteY0" fmla="*/ 0 h 1136571"/>
              <a:gd name="connsiteX1" fmla="*/ 7660640 w 7660640"/>
              <a:gd name="connsiteY1" fmla="*/ 0 h 1136571"/>
              <a:gd name="connsiteX2" fmla="*/ 7641590 w 7660640"/>
              <a:gd name="connsiteY2" fmla="*/ 1136571 h 1136571"/>
              <a:gd name="connsiteX3" fmla="*/ 0 w 7660640"/>
              <a:gd name="connsiteY3" fmla="*/ 1107996 h 1136571"/>
              <a:gd name="connsiteX4" fmla="*/ 0 w 7660640"/>
              <a:gd name="connsiteY4" fmla="*/ 0 h 113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0640" h="1136571">
                <a:moveTo>
                  <a:pt x="0" y="0"/>
                </a:moveTo>
                <a:lnTo>
                  <a:pt x="7660640" y="0"/>
                </a:lnTo>
                <a:lnTo>
                  <a:pt x="7641590" y="1136571"/>
                </a:lnTo>
                <a:lnTo>
                  <a:pt x="0" y="1107996"/>
                </a:lnTo>
                <a:lnTo>
                  <a:pt x="0" y="0"/>
                </a:lnTo>
                <a:close/>
              </a:path>
            </a:pathLst>
          </a:custGeom>
          <a:noFill/>
        </p:spPr>
        <p:txBody>
          <a:bodyPr wrap="square" rtlCol="0">
            <a:spAutoFit/>
          </a:bodyPr>
          <a:lstStyle/>
          <a:p>
            <a:r>
              <a:rPr lang="en-GB" sz="2000" b="1" dirty="0" err="1">
                <a:solidFill>
                  <a:schemeClr val="accent5">
                    <a:lumMod val="20000"/>
                    <a:lumOff val="80000"/>
                  </a:schemeClr>
                </a:solidFill>
              </a:rPr>
              <a:t>Thbadbess</a:t>
            </a:r>
            <a:r>
              <a:rPr lang="en-GB" sz="2000" b="1" dirty="0">
                <a:solidFill>
                  <a:schemeClr val="accent5">
                    <a:lumMod val="20000"/>
                    <a:lumOff val="80000"/>
                  </a:schemeClr>
                </a:solidFill>
              </a:rPr>
              <a:t> </a:t>
            </a:r>
            <a:r>
              <a:rPr lang="en-GB" sz="6600" b="1" dirty="0">
                <a:solidFill>
                  <a:schemeClr val="accent5">
                    <a:lumMod val="20000"/>
                    <a:lumOff val="80000"/>
                  </a:schemeClr>
                </a:solidFill>
              </a:rPr>
              <a:t>tutorial</a:t>
            </a:r>
            <a:endParaRPr lang="en-GB" sz="2000" b="1" dirty="0">
              <a:solidFill>
                <a:schemeClr val="accent5">
                  <a:lumMod val="20000"/>
                  <a:lumOff val="80000"/>
                </a:schemeClr>
              </a:solidFill>
            </a:endParaRPr>
          </a:p>
        </p:txBody>
      </p:sp>
      <p:sp>
        <p:nvSpPr>
          <p:cNvPr id="10" name="Content Placeholder 9">
            <a:extLst>
              <a:ext uri="{FF2B5EF4-FFF2-40B4-BE49-F238E27FC236}">
                <a16:creationId xmlns:a16="http://schemas.microsoft.com/office/drawing/2014/main" id="{9A3F6726-5273-8C0C-4B4C-E48676E633AF}"/>
              </a:ext>
            </a:extLst>
          </p:cNvPr>
          <p:cNvSpPr>
            <a:spLocks noGrp="1"/>
          </p:cNvSpPr>
          <p:nvPr>
            <p:ph idx="1"/>
          </p:nvPr>
        </p:nvSpPr>
        <p:spPr/>
        <p:txBody>
          <a:bodyPr/>
          <a:lstStyle/>
          <a:p>
            <a:pPr marL="0" indent="0">
              <a:buNone/>
            </a:pPr>
            <a:endParaRPr lang="en-GB" dirty="0"/>
          </a:p>
        </p:txBody>
      </p:sp>
    </p:spTree>
    <p:extLst>
      <p:ext uri="{BB962C8B-B14F-4D97-AF65-F5344CB8AC3E}">
        <p14:creationId xmlns:p14="http://schemas.microsoft.com/office/powerpoint/2010/main" val="341902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87400">
              <a:srgbClr val="13699C"/>
            </a:gs>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51C280-E504-E03C-C536-6B6710A35156}"/>
              </a:ext>
            </a:extLst>
          </p:cNvPr>
          <p:cNvSpPr txBox="1"/>
          <p:nvPr/>
        </p:nvSpPr>
        <p:spPr>
          <a:xfrm>
            <a:off x="6207760" y="0"/>
            <a:ext cx="5984240" cy="6858000"/>
          </a:xfrm>
          <a:prstGeom prst="rect">
            <a:avLst/>
          </a:prstGeom>
          <a:gradFill>
            <a:gsLst>
              <a:gs pos="87400">
                <a:srgbClr val="13699C"/>
              </a:gs>
              <a:gs pos="575">
                <a:schemeClr val="bg2">
                  <a:tint val="97000"/>
                  <a:hueMod val="92000"/>
                  <a:satMod val="169000"/>
                  <a:lumMod val="164000"/>
                </a:schemeClr>
              </a:gs>
              <a:gs pos="10000">
                <a:schemeClr val="bg2">
                  <a:tint val="97000"/>
                  <a:hueMod val="92000"/>
                  <a:satMod val="169000"/>
                  <a:lumMod val="164000"/>
                </a:schemeClr>
              </a:gs>
              <a:gs pos="100000">
                <a:schemeClr val="bg2">
                  <a:shade val="96000"/>
                  <a:satMod val="120000"/>
                  <a:lumMod val="90000"/>
                </a:schemeClr>
              </a:gs>
            </a:gsLst>
            <a:lin ang="6120000" scaled="1"/>
          </a:gradFill>
        </p:spPr>
        <p:txBody>
          <a:bodyPr wrap="square" rtlCol="0">
            <a:prstTxWarp prst="textCanUp">
              <a:avLst/>
            </a:prstTxWarp>
            <a:spAutoFit/>
          </a:bodyPr>
          <a:lstStyle/>
          <a:p>
            <a:r>
              <a:rPr lang="en-GB" dirty="0">
                <a:blipFill>
                  <a:blip r:embed="rId2"/>
                  <a:stretch>
                    <a:fillRect/>
                  </a:stretch>
                </a:blipFill>
              </a:rPr>
              <a:t>---------</a:t>
            </a:r>
            <a:endParaRPr lang="en-GB" dirty="0">
              <a:blipFill>
                <a:blip r:embed="rId2">
                  <a:extLst>
                    <a:ext uri="{837473B0-CC2E-450A-ABE3-18F120FF3D39}">
                      <a1611:picAttrSrcUrl xmlns:a1611="http://schemas.microsoft.com/office/drawing/2016/11/main" r:id="rId3"/>
                    </a:ext>
                  </a:extLst>
                </a:blip>
                <a:stretch>
                  <a:fillRect/>
                </a:stretch>
              </a:blipFill>
            </a:endParaRPr>
          </a:p>
        </p:txBody>
      </p:sp>
      <p:sp>
        <p:nvSpPr>
          <p:cNvPr id="2" name="Title 1">
            <a:extLst>
              <a:ext uri="{FF2B5EF4-FFF2-40B4-BE49-F238E27FC236}">
                <a16:creationId xmlns:a16="http://schemas.microsoft.com/office/drawing/2014/main" id="{15220B11-64F6-B5DD-92E9-3137ABB8C37F}"/>
              </a:ext>
            </a:extLst>
          </p:cNvPr>
          <p:cNvSpPr>
            <a:spLocks noGrp="1"/>
          </p:cNvSpPr>
          <p:nvPr>
            <p:ph type="ctrTitle"/>
          </p:nvPr>
        </p:nvSpPr>
        <p:spPr>
          <a:xfrm>
            <a:off x="129698" y="810260"/>
            <a:ext cx="5966302" cy="1966808"/>
          </a:xfrm>
        </p:spPr>
        <p:txBody>
          <a:bodyPr>
            <a:noAutofit/>
          </a:bodyPr>
          <a:lstStyle/>
          <a:p>
            <a:pPr algn="l"/>
            <a:r>
              <a:rPr lang="en-GB" sz="1600" b="0" i="0" dirty="0">
                <a:solidFill>
                  <a:srgbClr val="202124"/>
                </a:solidFill>
                <a:effectLst/>
                <a:latin typeface="Google Sans"/>
              </a:rPr>
              <a:t>What is the meaning of retail sales?</a:t>
            </a:r>
            <a:br>
              <a:rPr lang="en-GB" sz="1600" b="0" i="0" dirty="0">
                <a:solidFill>
                  <a:srgbClr val="202124"/>
                </a:solidFill>
                <a:effectLst/>
                <a:latin typeface="arial" panose="020B0604020202020204" pitchFamily="34" charset="0"/>
              </a:rPr>
            </a:br>
            <a:r>
              <a:rPr lang="en-GB" sz="1600" i="0" dirty="0">
                <a:solidFill>
                  <a:srgbClr val="4D5156"/>
                </a:solidFill>
                <a:effectLst/>
                <a:latin typeface="Malgun Gothic Semilight" panose="020B0502040204020203" pitchFamily="34" charset="-128"/>
                <a:ea typeface="Malgun Gothic Semilight" panose="020B0502040204020203" pitchFamily="34" charset="-128"/>
                <a:cs typeface="Malgun Gothic Semilight" panose="020B0502040204020203" pitchFamily="34" charset="-128"/>
              </a:rPr>
              <a:t>Retail sales is </a:t>
            </a:r>
            <a:r>
              <a:rPr lang="en-GB" sz="1600" i="0" dirty="0">
                <a:solidFill>
                  <a:srgbClr val="040C28"/>
                </a:solidFill>
                <a:effectLst/>
                <a:latin typeface="Malgun Gothic Semilight" panose="020B0502040204020203" pitchFamily="34" charset="-128"/>
                <a:ea typeface="Malgun Gothic Semilight" panose="020B0502040204020203" pitchFamily="34" charset="-128"/>
                <a:cs typeface="Malgun Gothic Semilight" panose="020B0502040204020203" pitchFamily="34" charset="-128"/>
              </a:rPr>
              <a:t>the sale of consumer goods, or final goods, by businesses to end consumers</a:t>
            </a:r>
            <a:r>
              <a:rPr lang="en-GB" sz="1600" i="0" dirty="0">
                <a:solidFill>
                  <a:srgbClr val="4D5156"/>
                </a:solidFill>
                <a:effectLst/>
                <a:latin typeface="Malgun Gothic Semilight" panose="020B0502040204020203" pitchFamily="34" charset="-128"/>
                <a:ea typeface="Malgun Gothic Semilight" panose="020B0502040204020203" pitchFamily="34" charset="-128"/>
                <a:cs typeface="Malgun Gothic Semilight" panose="020B0502040204020203" pitchFamily="34" charset="-128"/>
              </a:rPr>
              <a:t>, and includes in-store sales as well as online sales. Products may be durable (with a significant expected shelf life) or perishable (such as groceries). Food, clothing and furniture are some broad examples of consumer goods.</a:t>
            </a:r>
            <a:br>
              <a:rPr lang="en-GB" sz="1600" b="0" i="0" dirty="0">
                <a:solidFill>
                  <a:srgbClr val="202124"/>
                </a:solidFill>
                <a:effectLst/>
                <a:latin typeface="arial" panose="020B0604020202020204" pitchFamily="34" charset="0"/>
              </a:rPr>
            </a:br>
            <a:endParaRPr lang="en-GB" sz="1600" dirty="0"/>
          </a:p>
        </p:txBody>
      </p:sp>
      <p:sp>
        <p:nvSpPr>
          <p:cNvPr id="3" name="Subtitle 2">
            <a:extLst>
              <a:ext uri="{FF2B5EF4-FFF2-40B4-BE49-F238E27FC236}">
                <a16:creationId xmlns:a16="http://schemas.microsoft.com/office/drawing/2014/main" id="{85D35657-1D4C-B2EC-C09A-DEBEF01D67B8}"/>
              </a:ext>
            </a:extLst>
          </p:cNvPr>
          <p:cNvSpPr>
            <a:spLocks noGrp="1"/>
          </p:cNvSpPr>
          <p:nvPr>
            <p:ph type="subTitle" idx="1"/>
          </p:nvPr>
        </p:nvSpPr>
        <p:spPr>
          <a:xfrm>
            <a:off x="323929" y="2499877"/>
            <a:ext cx="5577840" cy="1655762"/>
          </a:xfrm>
        </p:spPr>
        <p:txBody>
          <a:bodyPr>
            <a:normAutofit/>
          </a:bodyPr>
          <a:lstStyle/>
          <a:p>
            <a:pPr algn="l"/>
            <a:r>
              <a:rPr lang="en-GB" b="1" i="0" dirty="0">
                <a:solidFill>
                  <a:srgbClr val="202124"/>
                </a:solidFill>
                <a:effectLst/>
                <a:latin typeface="Google Sans"/>
              </a:rPr>
              <a:t>The Basic Retail Price Formula</a:t>
            </a:r>
            <a:endParaRPr lang="en-GB" b="0" i="0" dirty="0">
              <a:solidFill>
                <a:srgbClr val="202124"/>
              </a:solidFill>
              <a:effectLst/>
              <a:latin typeface="Google Sans"/>
            </a:endParaRPr>
          </a:p>
          <a:p>
            <a:pPr algn="l">
              <a:buFont typeface="+mj-lt"/>
              <a:buAutoNum type="arabicPeriod"/>
            </a:pPr>
            <a:r>
              <a:rPr lang="en-GB" b="0" i="0" dirty="0">
                <a:solidFill>
                  <a:srgbClr val="202124"/>
                </a:solidFill>
                <a:effectLst/>
                <a:latin typeface="Google Sans"/>
              </a:rPr>
              <a:t>Retail Price = Cost of Goods + Markup.</a:t>
            </a:r>
          </a:p>
          <a:p>
            <a:pPr algn="l">
              <a:buFont typeface="+mj-lt"/>
              <a:buAutoNum type="arabicPeriod"/>
            </a:pPr>
            <a:r>
              <a:rPr lang="en-GB" b="0" i="0" dirty="0">
                <a:solidFill>
                  <a:srgbClr val="202124"/>
                </a:solidFill>
                <a:effectLst/>
                <a:latin typeface="Google Sans"/>
              </a:rPr>
              <a:t>Markup = Retail Price – Cost of Goods.</a:t>
            </a:r>
          </a:p>
          <a:p>
            <a:pPr algn="l">
              <a:buFont typeface="+mj-lt"/>
              <a:buAutoNum type="arabicPeriod"/>
            </a:pPr>
            <a:r>
              <a:rPr lang="en-GB" b="0" i="0" dirty="0">
                <a:solidFill>
                  <a:srgbClr val="202124"/>
                </a:solidFill>
                <a:effectLst/>
                <a:latin typeface="Google Sans"/>
              </a:rPr>
              <a:t>Cost of Goods = Retail Price – Markup.</a:t>
            </a:r>
          </a:p>
          <a:p>
            <a:endParaRPr lang="en-GB" dirty="0"/>
          </a:p>
        </p:txBody>
      </p:sp>
      <p:sp>
        <p:nvSpPr>
          <p:cNvPr id="6" name="TextBox 5">
            <a:extLst>
              <a:ext uri="{FF2B5EF4-FFF2-40B4-BE49-F238E27FC236}">
                <a16:creationId xmlns:a16="http://schemas.microsoft.com/office/drawing/2014/main" id="{E9830050-9BE4-7A10-E7C3-DDDD553646F8}"/>
              </a:ext>
            </a:extLst>
          </p:cNvPr>
          <p:cNvSpPr txBox="1"/>
          <p:nvPr/>
        </p:nvSpPr>
        <p:spPr>
          <a:xfrm>
            <a:off x="4424680" y="1540748"/>
            <a:ext cx="6106160" cy="369332"/>
          </a:xfrm>
          <a:prstGeom prst="rect">
            <a:avLst/>
          </a:prstGeom>
          <a:noFill/>
        </p:spPr>
        <p:txBody>
          <a:bodyPr wrap="square">
            <a:spAutoFit/>
          </a:bodyPr>
          <a:lstStyle/>
          <a:p>
            <a:r>
              <a:rPr lang="en-GB" dirty="0">
                <a:blipFill>
                  <a:blip r:embed="rId2">
                    <a:extLst>
                      <a:ext uri="{837473B0-CC2E-450A-ABE3-18F120FF3D39}">
                        <a1611:picAttrSrcUrl xmlns:a1611="http://schemas.microsoft.com/office/drawing/2016/11/main" r:id="rId3"/>
                      </a:ext>
                    </a:extLst>
                  </a:blip>
                  <a:stretch>
                    <a:fillRect/>
                  </a:stretch>
                </a:blipFill>
              </a:rPr>
              <a:t>---------</a:t>
            </a:r>
            <a:endParaRPr lang="en-GB" dirty="0"/>
          </a:p>
        </p:txBody>
      </p:sp>
      <p:sp>
        <p:nvSpPr>
          <p:cNvPr id="9" name="Subtitle 2">
            <a:extLst>
              <a:ext uri="{FF2B5EF4-FFF2-40B4-BE49-F238E27FC236}">
                <a16:creationId xmlns:a16="http://schemas.microsoft.com/office/drawing/2014/main" id="{782F6768-E0F1-7583-125B-25FDC84E8F45}"/>
              </a:ext>
            </a:extLst>
          </p:cNvPr>
          <p:cNvSpPr txBox="1">
            <a:spLocks/>
          </p:cNvSpPr>
          <p:nvPr/>
        </p:nvSpPr>
        <p:spPr>
          <a:xfrm>
            <a:off x="229336" y="4423147"/>
            <a:ext cx="5577840" cy="1655762"/>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GB" i="0" dirty="0">
                <a:solidFill>
                  <a:schemeClr val="accent2">
                    <a:lumMod val="60000"/>
                    <a:lumOff val="40000"/>
                  </a:schemeClr>
                </a:solidFill>
                <a:effectLst/>
                <a:latin typeface="arial" panose="020B0604020202020204" pitchFamily="34" charset="0"/>
              </a:rPr>
              <a:t>sales" </a:t>
            </a:r>
            <a:r>
              <a:rPr lang="en-GB" b="0" i="0" dirty="0">
                <a:solidFill>
                  <a:schemeClr val="accent2">
                    <a:lumMod val="60000"/>
                    <a:lumOff val="40000"/>
                  </a:schemeClr>
                </a:solidFill>
                <a:effectLst/>
                <a:latin typeface="arial" panose="020B0604020202020204" pitchFamily="34" charset="0"/>
              </a:rPr>
              <a:t>refers to all activities involved in selling a product or service to a consumer or business.</a:t>
            </a:r>
          </a:p>
          <a:p>
            <a:endParaRPr lang="en-GB" dirty="0"/>
          </a:p>
        </p:txBody>
      </p:sp>
    </p:spTree>
    <p:extLst>
      <p:ext uri="{BB962C8B-B14F-4D97-AF65-F5344CB8AC3E}">
        <p14:creationId xmlns:p14="http://schemas.microsoft.com/office/powerpoint/2010/main" val="417289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C2DE2-88A9-FCE9-E7E4-40D809CDA26D}"/>
              </a:ext>
            </a:extLst>
          </p:cNvPr>
          <p:cNvSpPr>
            <a:spLocks noGrp="1"/>
          </p:cNvSpPr>
          <p:nvPr>
            <p:ph idx="1"/>
          </p:nvPr>
        </p:nvSpPr>
        <p:spPr>
          <a:xfrm>
            <a:off x="684212" y="685800"/>
            <a:ext cx="6133148" cy="4302760"/>
          </a:xfrm>
        </p:spPr>
        <p:txBody>
          <a:bodyPr>
            <a:normAutofit fontScale="92500" lnSpcReduction="20000"/>
          </a:bodyPr>
          <a:lstStyle/>
          <a:p>
            <a:pPr algn="l"/>
            <a:r>
              <a:rPr lang="en-GB" b="1" i="0" dirty="0">
                <a:solidFill>
                  <a:srgbClr val="202124"/>
                </a:solidFill>
                <a:effectLst/>
                <a:latin typeface="Google Sans"/>
              </a:rPr>
              <a:t> Stages or phases of Wheel of Retailing</a:t>
            </a:r>
            <a:endParaRPr lang="en-GB" b="0" i="0" dirty="0">
              <a:solidFill>
                <a:srgbClr val="202124"/>
              </a:solidFill>
              <a:effectLst/>
              <a:latin typeface="Google Sans"/>
            </a:endParaRPr>
          </a:p>
          <a:p>
            <a:r>
              <a:rPr lang="en-GB" b="0" i="0" dirty="0">
                <a:solidFill>
                  <a:srgbClr val="202124"/>
                </a:solidFill>
                <a:effectLst/>
                <a:latin typeface="arial" panose="020B0604020202020204" pitchFamily="34" charset="0"/>
              </a:rPr>
              <a:t>The picture illustrates the stakeholder or the structure  of  retail business.</a:t>
            </a:r>
          </a:p>
          <a:p>
            <a:r>
              <a:rPr lang="en-GB" b="0" i="0" dirty="0">
                <a:solidFill>
                  <a:srgbClr val="202124"/>
                </a:solidFill>
                <a:effectLst/>
                <a:latin typeface="arial" panose="020B0604020202020204" pitchFamily="34" charset="0"/>
              </a:rPr>
              <a:t>Community and the culture dictates choice and preference</a:t>
            </a:r>
          </a:p>
          <a:p>
            <a:r>
              <a:rPr lang="en-GB" dirty="0">
                <a:solidFill>
                  <a:srgbClr val="202124"/>
                </a:solidFill>
                <a:latin typeface="arial" panose="020B0604020202020204" pitchFamily="34" charset="0"/>
              </a:rPr>
              <a:t>Customers –types of customers and age group contemporary and fashion customer</a:t>
            </a:r>
          </a:p>
          <a:p>
            <a:r>
              <a:rPr lang="en-GB" b="0" i="0" dirty="0">
                <a:solidFill>
                  <a:srgbClr val="202124"/>
                </a:solidFill>
                <a:effectLst/>
                <a:latin typeface="arial" panose="020B0604020202020204" pitchFamily="34" charset="0"/>
              </a:rPr>
              <a:t>Suppliers</a:t>
            </a:r>
            <a:r>
              <a:rPr lang="en-GB" dirty="0">
                <a:solidFill>
                  <a:srgbClr val="202124"/>
                </a:solidFill>
                <a:latin typeface="arial" panose="020B0604020202020204" pitchFamily="34" charset="0"/>
              </a:rPr>
              <a:t>-Supply chain from factory to warehouse to store</a:t>
            </a:r>
          </a:p>
          <a:p>
            <a:pPr algn="l"/>
            <a:r>
              <a:rPr lang="en-GB" b="0" i="0" dirty="0">
                <a:solidFill>
                  <a:srgbClr val="202124"/>
                </a:solidFill>
                <a:effectLst/>
                <a:latin typeface="arial" panose="020B0604020202020204" pitchFamily="34" charset="0"/>
              </a:rPr>
              <a:t>Competitors-</a:t>
            </a:r>
            <a:r>
              <a:rPr lang="en-GB" b="1" i="0" dirty="0">
                <a:solidFill>
                  <a:srgbClr val="000000"/>
                </a:solidFill>
                <a:effectLst/>
                <a:latin typeface="Factor A"/>
              </a:rPr>
              <a:t>What Is a Competitor Analysis?</a:t>
            </a:r>
          </a:p>
          <a:p>
            <a:pPr algn="l"/>
            <a:r>
              <a:rPr lang="en-GB" b="0" i="0" dirty="0">
                <a:solidFill>
                  <a:srgbClr val="000000"/>
                </a:solidFill>
                <a:effectLst/>
                <a:latin typeface="Inter"/>
              </a:rPr>
              <a:t>A competitor analysis is the process of identifying your competitors and researching their strengths, weaknesses, products, and marketing strategies to identify potential opportunities for your own business. It helps in understanding the market landscape and making informed decisions to improve your position in the industry</a:t>
            </a:r>
          </a:p>
          <a:p>
            <a:br>
              <a:rPr lang="en-GB" b="0" i="0" dirty="0">
                <a:solidFill>
                  <a:srgbClr val="202124"/>
                </a:solidFill>
                <a:effectLst/>
                <a:latin typeface="arial" panose="020B0604020202020204" pitchFamily="34" charset="0"/>
              </a:rPr>
            </a:br>
            <a:endParaRPr lang="en-GB" dirty="0"/>
          </a:p>
        </p:txBody>
      </p:sp>
      <p:pic>
        <p:nvPicPr>
          <p:cNvPr id="11" name="Picture 10">
            <a:extLst>
              <a:ext uri="{FF2B5EF4-FFF2-40B4-BE49-F238E27FC236}">
                <a16:creationId xmlns:a16="http://schemas.microsoft.com/office/drawing/2014/main" id="{73F1976D-EC94-412F-A15B-6A169426780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32371" y="3197532"/>
            <a:ext cx="4734560" cy="3582056"/>
          </a:xfrm>
          <a:prstGeom prst="rect">
            <a:avLst/>
          </a:prstGeom>
        </p:spPr>
      </p:pic>
      <p:sp>
        <p:nvSpPr>
          <p:cNvPr id="14" name="Rectangle: Rounded Corners 13">
            <a:extLst>
              <a:ext uri="{FF2B5EF4-FFF2-40B4-BE49-F238E27FC236}">
                <a16:creationId xmlns:a16="http://schemas.microsoft.com/office/drawing/2014/main" id="{35605193-D800-9196-7B2B-F2DEE9799971}"/>
              </a:ext>
            </a:extLst>
          </p:cNvPr>
          <p:cNvSpPr/>
          <p:nvPr/>
        </p:nvSpPr>
        <p:spPr>
          <a:xfrm>
            <a:off x="9233331" y="685800"/>
            <a:ext cx="1737360" cy="508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community</a:t>
            </a:r>
          </a:p>
        </p:txBody>
      </p:sp>
      <p:sp>
        <p:nvSpPr>
          <p:cNvPr id="15" name="Rectangle: Rounded Corners 14">
            <a:extLst>
              <a:ext uri="{FF2B5EF4-FFF2-40B4-BE49-F238E27FC236}">
                <a16:creationId xmlns:a16="http://schemas.microsoft.com/office/drawing/2014/main" id="{61C61A91-EB63-BFC5-219D-97AABD57157F}"/>
              </a:ext>
            </a:extLst>
          </p:cNvPr>
          <p:cNvSpPr/>
          <p:nvPr/>
        </p:nvSpPr>
        <p:spPr>
          <a:xfrm>
            <a:off x="8999651" y="2260600"/>
            <a:ext cx="1737360" cy="508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competitor</a:t>
            </a:r>
          </a:p>
        </p:txBody>
      </p:sp>
      <p:sp>
        <p:nvSpPr>
          <p:cNvPr id="16" name="Rectangle: Rounded Corners 15">
            <a:extLst>
              <a:ext uri="{FF2B5EF4-FFF2-40B4-BE49-F238E27FC236}">
                <a16:creationId xmlns:a16="http://schemas.microsoft.com/office/drawing/2014/main" id="{C32C5BCD-DE87-A782-62D2-244D55C20917}"/>
              </a:ext>
            </a:extLst>
          </p:cNvPr>
          <p:cNvSpPr/>
          <p:nvPr/>
        </p:nvSpPr>
        <p:spPr>
          <a:xfrm>
            <a:off x="7156665" y="1529080"/>
            <a:ext cx="1737360" cy="508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Customers</a:t>
            </a:r>
          </a:p>
        </p:txBody>
      </p:sp>
      <p:sp>
        <p:nvSpPr>
          <p:cNvPr id="17" name="Rectangle: Rounded Corners 16">
            <a:extLst>
              <a:ext uri="{FF2B5EF4-FFF2-40B4-BE49-F238E27FC236}">
                <a16:creationId xmlns:a16="http://schemas.microsoft.com/office/drawing/2014/main" id="{0AEA15E4-54D5-7454-82EB-B91B494F048C}"/>
              </a:ext>
            </a:extLst>
          </p:cNvPr>
          <p:cNvSpPr/>
          <p:nvPr/>
        </p:nvSpPr>
        <p:spPr>
          <a:xfrm>
            <a:off x="7156665" y="309880"/>
            <a:ext cx="1737360" cy="50800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Suppliers</a:t>
            </a:r>
          </a:p>
        </p:txBody>
      </p:sp>
    </p:spTree>
    <p:extLst>
      <p:ext uri="{BB962C8B-B14F-4D97-AF65-F5344CB8AC3E}">
        <p14:creationId xmlns:p14="http://schemas.microsoft.com/office/powerpoint/2010/main" val="4190954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338D5-C398-4F04-2D9C-FDDAE8974BB9}"/>
              </a:ext>
            </a:extLst>
          </p:cNvPr>
          <p:cNvSpPr>
            <a:spLocks noGrp="1"/>
          </p:cNvSpPr>
          <p:nvPr>
            <p:ph type="title"/>
          </p:nvPr>
        </p:nvSpPr>
        <p:spPr/>
        <p:txBody>
          <a:bodyPr/>
          <a:lstStyle/>
          <a:p>
            <a:r>
              <a:rPr lang="en-GB" b="0" i="0" dirty="0">
                <a:solidFill>
                  <a:srgbClr val="000000"/>
                </a:solidFill>
                <a:effectLst/>
                <a:latin typeface="Inter"/>
              </a:rPr>
              <a:t>basic ways to analyse competitors </a:t>
            </a:r>
            <a:endParaRPr lang="en-GB" dirty="0"/>
          </a:p>
        </p:txBody>
      </p:sp>
      <p:pic>
        <p:nvPicPr>
          <p:cNvPr id="14" name="Picture 13">
            <a:extLst>
              <a:ext uri="{FF2B5EF4-FFF2-40B4-BE49-F238E27FC236}">
                <a16:creationId xmlns:a16="http://schemas.microsoft.com/office/drawing/2014/main" id="{9C59A737-07D1-22EB-186D-638A18339F3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60920" y="1539240"/>
            <a:ext cx="4831080" cy="4547235"/>
          </a:xfrm>
          <a:prstGeom prst="rect">
            <a:avLst/>
          </a:prstGeom>
        </p:spPr>
      </p:pic>
      <p:sp>
        <p:nvSpPr>
          <p:cNvPr id="3" name="Content Placeholder 2">
            <a:extLst>
              <a:ext uri="{FF2B5EF4-FFF2-40B4-BE49-F238E27FC236}">
                <a16:creationId xmlns:a16="http://schemas.microsoft.com/office/drawing/2014/main" id="{BA8EB4CB-B0B8-A5ED-E0FA-DE01837BD05F}"/>
              </a:ext>
            </a:extLst>
          </p:cNvPr>
          <p:cNvSpPr>
            <a:spLocks noGrp="1"/>
          </p:cNvSpPr>
          <p:nvPr>
            <p:ph idx="1"/>
          </p:nvPr>
        </p:nvSpPr>
        <p:spPr>
          <a:xfrm>
            <a:off x="677334" y="2160589"/>
            <a:ext cx="7089811" cy="3880773"/>
          </a:xfrm>
        </p:spPr>
        <p:txBody>
          <a:bodyPr/>
          <a:lstStyle/>
          <a:p>
            <a:pPr algn="l">
              <a:buFont typeface="Arial" panose="020B0604020202020204" pitchFamily="34" charset="0"/>
              <a:buChar char="•"/>
            </a:pPr>
            <a:r>
              <a:rPr lang="en-GB" b="0" i="0" dirty="0">
                <a:solidFill>
                  <a:srgbClr val="000000"/>
                </a:solidFill>
                <a:effectLst/>
                <a:latin typeface="Inter"/>
              </a:rPr>
              <a:t>Understand your industry and competitive landscape</a:t>
            </a:r>
          </a:p>
          <a:p>
            <a:pPr algn="l">
              <a:buFont typeface="Arial" panose="020B0604020202020204" pitchFamily="34" charset="0"/>
              <a:buChar char="•"/>
            </a:pPr>
            <a:r>
              <a:rPr lang="en-GB" b="0" i="0" dirty="0">
                <a:solidFill>
                  <a:srgbClr val="000000"/>
                </a:solidFill>
                <a:effectLst/>
                <a:latin typeface="Inter"/>
              </a:rPr>
              <a:t>Find different types of competitors</a:t>
            </a:r>
          </a:p>
          <a:p>
            <a:pPr algn="l">
              <a:buFont typeface="Arial" panose="020B0604020202020204" pitchFamily="34" charset="0"/>
              <a:buChar char="•"/>
            </a:pPr>
            <a:r>
              <a:rPr lang="en-GB" b="0" i="0" dirty="0">
                <a:solidFill>
                  <a:srgbClr val="000000"/>
                </a:solidFill>
                <a:effectLst/>
                <a:latin typeface="Inter"/>
              </a:rPr>
              <a:t>Understand your market and audience</a:t>
            </a:r>
          </a:p>
          <a:p>
            <a:pPr algn="l">
              <a:buFont typeface="Arial" panose="020B0604020202020204" pitchFamily="34" charset="0"/>
              <a:buChar char="•"/>
            </a:pPr>
            <a:r>
              <a:rPr lang="en-GB" b="0" i="0" dirty="0">
                <a:solidFill>
                  <a:srgbClr val="000000"/>
                </a:solidFill>
                <a:effectLst/>
                <a:latin typeface="Inter"/>
              </a:rPr>
              <a:t>Use your findings to create benchmarks</a:t>
            </a:r>
          </a:p>
          <a:p>
            <a:pPr algn="l">
              <a:buFont typeface="Arial" panose="020B0604020202020204" pitchFamily="34" charset="0"/>
              <a:buChar char="•"/>
            </a:pPr>
            <a:r>
              <a:rPr lang="en-GB" b="0" i="0" dirty="0">
                <a:solidFill>
                  <a:srgbClr val="000000"/>
                </a:solidFill>
                <a:effectLst/>
                <a:latin typeface="Inter"/>
              </a:rPr>
              <a:t>Evaluate your current marketing strategy (and even develop a new one)</a:t>
            </a:r>
          </a:p>
          <a:p>
            <a:endParaRPr lang="en-GB" dirty="0"/>
          </a:p>
        </p:txBody>
      </p:sp>
    </p:spTree>
    <p:extLst>
      <p:ext uri="{BB962C8B-B14F-4D97-AF65-F5344CB8AC3E}">
        <p14:creationId xmlns:p14="http://schemas.microsoft.com/office/powerpoint/2010/main" val="375656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107892-D7E0-7DC4-EF10-4C3B693E6B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95304" y="4343400"/>
            <a:ext cx="3245416" cy="1871523"/>
          </a:xfrm>
          <a:prstGeom prst="rect">
            <a:avLst/>
          </a:prstGeom>
          <a:solidFill>
            <a:schemeClr val="accent1">
              <a:lumMod val="20000"/>
              <a:lumOff val="80000"/>
            </a:schemeClr>
          </a:solidFill>
        </p:spPr>
      </p:pic>
      <p:sp>
        <p:nvSpPr>
          <p:cNvPr id="2" name="Title 1">
            <a:extLst>
              <a:ext uri="{FF2B5EF4-FFF2-40B4-BE49-F238E27FC236}">
                <a16:creationId xmlns:a16="http://schemas.microsoft.com/office/drawing/2014/main" id="{2DDBC2E4-CECA-4B76-E59D-E45BA61FF8E6}"/>
              </a:ext>
            </a:extLst>
          </p:cNvPr>
          <p:cNvSpPr>
            <a:spLocks noGrp="1"/>
          </p:cNvSpPr>
          <p:nvPr>
            <p:ph type="title"/>
          </p:nvPr>
        </p:nvSpPr>
        <p:spPr/>
        <p:txBody>
          <a:bodyPr/>
          <a:lstStyle/>
          <a:p>
            <a:r>
              <a:rPr lang="en-GB" dirty="0"/>
              <a:t>Customer service</a:t>
            </a:r>
          </a:p>
        </p:txBody>
      </p:sp>
      <p:sp>
        <p:nvSpPr>
          <p:cNvPr id="3" name="Content Placeholder 2">
            <a:extLst>
              <a:ext uri="{FF2B5EF4-FFF2-40B4-BE49-F238E27FC236}">
                <a16:creationId xmlns:a16="http://schemas.microsoft.com/office/drawing/2014/main" id="{C66D6F41-DB60-B753-E0AD-F578D6240712}"/>
              </a:ext>
            </a:extLst>
          </p:cNvPr>
          <p:cNvSpPr>
            <a:spLocks noGrp="1"/>
          </p:cNvSpPr>
          <p:nvPr>
            <p:ph idx="1"/>
          </p:nvPr>
        </p:nvSpPr>
        <p:spPr>
          <a:xfrm>
            <a:off x="677334" y="1698134"/>
            <a:ext cx="8596668" cy="3880773"/>
          </a:xfrm>
        </p:spPr>
        <p:txBody>
          <a:bodyPr>
            <a:normAutofit/>
          </a:bodyPr>
          <a:lstStyle/>
          <a:p>
            <a:r>
              <a:rPr lang="en-GB" b="0" i="0" dirty="0">
                <a:solidFill>
                  <a:srgbClr val="2E475D"/>
                </a:solidFill>
                <a:effectLst/>
                <a:latin typeface="Lexend Deca"/>
              </a:rPr>
              <a:t>Key Elements of Good Customer Service</a:t>
            </a:r>
          </a:p>
          <a:p>
            <a:pPr algn="l" fontAlgn="base">
              <a:buFont typeface="+mj-lt"/>
              <a:buAutoNum type="arabicPeriod"/>
            </a:pPr>
            <a:r>
              <a:rPr lang="en-GB" b="0" i="0" dirty="0">
                <a:solidFill>
                  <a:srgbClr val="2E475D"/>
                </a:solidFill>
                <a:effectLst/>
                <a:latin typeface="inherit"/>
              </a:rPr>
              <a:t>Put customer needs first.</a:t>
            </a:r>
          </a:p>
          <a:p>
            <a:pPr algn="l" fontAlgn="base">
              <a:buFont typeface="+mj-lt"/>
              <a:buAutoNum type="arabicPeriod"/>
            </a:pPr>
            <a:r>
              <a:rPr lang="en-GB" b="0" i="0" dirty="0">
                <a:solidFill>
                  <a:srgbClr val="2E475D"/>
                </a:solidFill>
                <a:effectLst/>
                <a:latin typeface="inherit"/>
              </a:rPr>
              <a:t>Clarify the customer's goals and roadblocks.</a:t>
            </a:r>
          </a:p>
          <a:p>
            <a:pPr algn="l" fontAlgn="base">
              <a:buFont typeface="+mj-lt"/>
              <a:buAutoNum type="arabicPeriod"/>
            </a:pPr>
            <a:r>
              <a:rPr lang="en-GB" b="0" i="0" dirty="0">
                <a:solidFill>
                  <a:srgbClr val="2E475D"/>
                </a:solidFill>
                <a:effectLst/>
                <a:latin typeface="inherit"/>
              </a:rPr>
              <a:t>Prioritize quality over quantity.</a:t>
            </a:r>
          </a:p>
          <a:p>
            <a:pPr algn="l" fontAlgn="base">
              <a:buFont typeface="+mj-lt"/>
              <a:buAutoNum type="arabicPeriod"/>
            </a:pPr>
            <a:r>
              <a:rPr lang="en-GB" b="0" i="0" dirty="0">
                <a:solidFill>
                  <a:srgbClr val="2E475D"/>
                </a:solidFill>
                <a:effectLst/>
                <a:latin typeface="inherit"/>
              </a:rPr>
              <a:t>Engage customers with genuine interest and enthusiasm.</a:t>
            </a:r>
          </a:p>
          <a:p>
            <a:pPr algn="l" fontAlgn="base">
              <a:buFont typeface="+mj-lt"/>
              <a:buAutoNum type="arabicPeriod"/>
            </a:pPr>
            <a:r>
              <a:rPr lang="en-GB" b="0" i="0" dirty="0">
                <a:solidFill>
                  <a:srgbClr val="2E475D"/>
                </a:solidFill>
                <a:effectLst/>
                <a:latin typeface="inherit"/>
              </a:rPr>
              <a:t>Create accessible, omnichannel support options.</a:t>
            </a:r>
          </a:p>
          <a:p>
            <a:pPr algn="l" fontAlgn="base">
              <a:buFont typeface="+mj-lt"/>
              <a:buAutoNum type="arabicPeriod"/>
            </a:pPr>
            <a:r>
              <a:rPr lang="en-GB" b="0" i="0" dirty="0">
                <a:solidFill>
                  <a:srgbClr val="2E475D"/>
                </a:solidFill>
                <a:effectLst/>
                <a:latin typeface="inherit"/>
              </a:rPr>
              <a:t>Troubleshoot collaboratively.</a:t>
            </a:r>
          </a:p>
          <a:p>
            <a:pPr algn="l" fontAlgn="base">
              <a:buFont typeface="+mj-lt"/>
              <a:buAutoNum type="arabicPeriod"/>
            </a:pPr>
            <a:r>
              <a:rPr lang="en-GB" b="0" i="0" dirty="0">
                <a:solidFill>
                  <a:srgbClr val="2E475D"/>
                </a:solidFill>
                <a:effectLst/>
                <a:latin typeface="inherit"/>
              </a:rPr>
              <a:t>Ask for feedback and learn from customers.</a:t>
            </a:r>
          </a:p>
          <a:p>
            <a:pPr algn="l" fontAlgn="base">
              <a:buFont typeface="+mj-lt"/>
              <a:buAutoNum type="arabicPeriod"/>
            </a:pPr>
            <a:r>
              <a:rPr lang="en-GB" b="0" i="0" dirty="0">
                <a:solidFill>
                  <a:srgbClr val="2E475D"/>
                </a:solidFill>
                <a:effectLst/>
                <a:latin typeface="inherit"/>
              </a:rPr>
              <a:t>Solve for long-term solutions, rather than short-term conveniences.</a:t>
            </a:r>
          </a:p>
          <a:p>
            <a:endParaRPr lang="en-GB" dirty="0"/>
          </a:p>
        </p:txBody>
      </p:sp>
      <p:pic>
        <p:nvPicPr>
          <p:cNvPr id="5" name="Picture 4">
            <a:extLst>
              <a:ext uri="{FF2B5EF4-FFF2-40B4-BE49-F238E27FC236}">
                <a16:creationId xmlns:a16="http://schemas.microsoft.com/office/drawing/2014/main" id="{425EB8C0-2854-3B72-A9EA-AF565258989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05600" y="0"/>
            <a:ext cx="3845560" cy="4343400"/>
          </a:xfrm>
          <a:prstGeom prst="rect">
            <a:avLst/>
          </a:prstGeom>
        </p:spPr>
      </p:pic>
    </p:spTree>
    <p:extLst>
      <p:ext uri="{BB962C8B-B14F-4D97-AF65-F5344CB8AC3E}">
        <p14:creationId xmlns:p14="http://schemas.microsoft.com/office/powerpoint/2010/main" val="2831213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F6249-E394-D6E4-F386-A5C1093B5017}"/>
              </a:ext>
            </a:extLst>
          </p:cNvPr>
          <p:cNvSpPr>
            <a:spLocks noGrp="1"/>
          </p:cNvSpPr>
          <p:nvPr>
            <p:ph type="title"/>
          </p:nvPr>
        </p:nvSpPr>
        <p:spPr/>
        <p:txBody>
          <a:bodyPr/>
          <a:lstStyle/>
          <a:p>
            <a:r>
              <a:rPr lang="en-GB" dirty="0"/>
              <a:t>Types of customers in retail fashion</a:t>
            </a:r>
          </a:p>
        </p:txBody>
      </p:sp>
      <p:sp>
        <p:nvSpPr>
          <p:cNvPr id="3" name="Content Placeholder 2">
            <a:extLst>
              <a:ext uri="{FF2B5EF4-FFF2-40B4-BE49-F238E27FC236}">
                <a16:creationId xmlns:a16="http://schemas.microsoft.com/office/drawing/2014/main" id="{D8C7183E-92A3-6C01-FBFE-04AF862D4816}"/>
              </a:ext>
            </a:extLst>
          </p:cNvPr>
          <p:cNvSpPr>
            <a:spLocks noGrp="1"/>
          </p:cNvSpPr>
          <p:nvPr>
            <p:ph idx="1"/>
          </p:nvPr>
        </p:nvSpPr>
        <p:spPr/>
        <p:txBody>
          <a:bodyPr/>
          <a:lstStyle/>
          <a:p>
            <a:pPr algn="l"/>
            <a:r>
              <a:rPr lang="en-GB" b="0" i="0" dirty="0">
                <a:solidFill>
                  <a:srgbClr val="202124"/>
                </a:solidFill>
                <a:effectLst/>
                <a:latin typeface="Google Sans"/>
              </a:rPr>
              <a:t>What is classic in fashion?</a:t>
            </a:r>
            <a:endParaRPr lang="en-GB" b="0" i="0" dirty="0">
              <a:solidFill>
                <a:srgbClr val="202124"/>
              </a:solidFill>
              <a:effectLst/>
              <a:latin typeface="arial" panose="020B0604020202020204" pitchFamily="34" charset="0"/>
            </a:endParaRPr>
          </a:p>
          <a:p>
            <a:pPr algn="l"/>
            <a:r>
              <a:rPr lang="en-GB" b="0" i="0" dirty="0">
                <a:solidFill>
                  <a:srgbClr val="4D5156"/>
                </a:solidFill>
                <a:effectLst/>
                <a:latin typeface="Google Sans"/>
              </a:rPr>
              <a:t>Classic clothing style describes a person's personality of preference towards timeless looks, simple and elegant cuts, choice of fine natural fabrics, and matching accessories such as leather shoes and handbags. Though not giving a flashiest look in the room, classic clothing choice always make a person look good.</a:t>
            </a:r>
            <a:endParaRPr lang="en-GB" b="0" i="0" dirty="0">
              <a:solidFill>
                <a:srgbClr val="202124"/>
              </a:solidFill>
              <a:effectLst/>
              <a:latin typeface="arial" panose="020B0604020202020204" pitchFamily="34" charset="0"/>
            </a:endParaRPr>
          </a:p>
          <a:p>
            <a:r>
              <a:rPr lang="en-GB" b="0" i="0" dirty="0">
                <a:solidFill>
                  <a:srgbClr val="202124"/>
                </a:solidFill>
                <a:effectLst/>
                <a:latin typeface="Google Sans"/>
              </a:rPr>
              <a:t>What is contemporary fashion? Contemporary fashion stands for </a:t>
            </a:r>
            <a:r>
              <a:rPr lang="en-GB" b="0" i="0" dirty="0">
                <a:solidFill>
                  <a:srgbClr val="040C28"/>
                </a:solidFill>
                <a:effectLst/>
                <a:latin typeface="Google Sans"/>
              </a:rPr>
              <a:t>high-quality modern clothing and accessories that are currently on-trend, which are also accessible and attainable</a:t>
            </a:r>
            <a:r>
              <a:rPr lang="en-GB" b="0" i="0" dirty="0">
                <a:solidFill>
                  <a:srgbClr val="202124"/>
                </a:solidFill>
                <a:effectLst/>
                <a:latin typeface="Google Sans"/>
              </a:rPr>
              <a:t>. Some brands and designers also focus on the environmental factor.</a:t>
            </a:r>
            <a:endParaRPr lang="en-GB" dirty="0"/>
          </a:p>
        </p:txBody>
      </p:sp>
    </p:spTree>
    <p:extLst>
      <p:ext uri="{BB962C8B-B14F-4D97-AF65-F5344CB8AC3E}">
        <p14:creationId xmlns:p14="http://schemas.microsoft.com/office/powerpoint/2010/main" val="248679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94FDE2F-4651-BA2C-D5F9-1210BFB121F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55074" y="1821263"/>
            <a:ext cx="5816572" cy="5036737"/>
          </a:xfrm>
          <a:prstGeom prst="rect">
            <a:avLst/>
          </a:prstGeom>
        </p:spPr>
      </p:pic>
      <p:pic>
        <p:nvPicPr>
          <p:cNvPr id="6" name="Content Placeholder 5">
            <a:extLst>
              <a:ext uri="{FF2B5EF4-FFF2-40B4-BE49-F238E27FC236}">
                <a16:creationId xmlns:a16="http://schemas.microsoft.com/office/drawing/2014/main" id="{2F6073DA-39F2-C1B4-7E3F-099EF6976F4E}"/>
              </a:ext>
            </a:extLst>
          </p:cNvPr>
          <p:cNvPicPr>
            <a:picLocks noGrp="1" noChangeAspect="1"/>
          </p:cNvPicPr>
          <p:nvPr>
            <p:ph idx="1"/>
          </p:nvPr>
        </p:nvPicPr>
        <p:blipFill>
          <a:blip r:embed="rId4">
            <a:extLst>
              <a:ext uri="{837473B0-CC2E-450A-ABE3-18F120FF3D39}">
                <a1611:picAttrSrcUrl xmlns:a1611="http://schemas.microsoft.com/office/drawing/2016/11/main" r:id="rId5"/>
              </a:ext>
            </a:extLst>
          </a:blip>
          <a:stretch>
            <a:fillRect/>
          </a:stretch>
        </p:blipFill>
        <p:spPr>
          <a:xfrm>
            <a:off x="20711" y="1005124"/>
            <a:ext cx="4494295" cy="3881437"/>
          </a:xfrm>
        </p:spPr>
      </p:pic>
      <p:pic>
        <p:nvPicPr>
          <p:cNvPr id="15" name="Picture 14">
            <a:extLst>
              <a:ext uri="{FF2B5EF4-FFF2-40B4-BE49-F238E27FC236}">
                <a16:creationId xmlns:a16="http://schemas.microsoft.com/office/drawing/2014/main" id="{8883606A-304F-184D-2687-19F83B5A433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515006" y="153601"/>
            <a:ext cx="3343037" cy="1817839"/>
          </a:xfrm>
          <a:prstGeom prst="rect">
            <a:avLst/>
          </a:prstGeom>
        </p:spPr>
      </p:pic>
    </p:spTree>
    <p:extLst>
      <p:ext uri="{BB962C8B-B14F-4D97-AF65-F5344CB8AC3E}">
        <p14:creationId xmlns:p14="http://schemas.microsoft.com/office/powerpoint/2010/main" val="1456896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51DBF0B-C705-CDC8-5FC7-A85A54AA825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911726" y="128031"/>
            <a:ext cx="6470274" cy="1981270"/>
          </a:xfrm>
          <a:prstGeom prst="rect">
            <a:avLst/>
          </a:prstGeom>
        </p:spPr>
      </p:pic>
      <p:pic>
        <p:nvPicPr>
          <p:cNvPr id="14" name="Picture 13">
            <a:extLst>
              <a:ext uri="{FF2B5EF4-FFF2-40B4-BE49-F238E27FC236}">
                <a16:creationId xmlns:a16="http://schemas.microsoft.com/office/drawing/2014/main" id="{D79C7DE5-8A29-BE80-0FED-506D4332CA1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22726" y="2611120"/>
            <a:ext cx="8248274" cy="3575119"/>
          </a:xfrm>
          <a:prstGeom prst="rect">
            <a:avLst/>
          </a:prstGeom>
        </p:spPr>
      </p:pic>
    </p:spTree>
    <p:extLst>
      <p:ext uri="{BB962C8B-B14F-4D97-AF65-F5344CB8AC3E}">
        <p14:creationId xmlns:p14="http://schemas.microsoft.com/office/powerpoint/2010/main" val="4010114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8E65-E3C9-952E-9BEA-3EA49F324DA1}"/>
              </a:ext>
            </a:extLst>
          </p:cNvPr>
          <p:cNvSpPr>
            <a:spLocks noGrp="1"/>
          </p:cNvSpPr>
          <p:nvPr>
            <p:ph type="title"/>
          </p:nvPr>
        </p:nvSpPr>
        <p:spPr/>
        <p:txBody>
          <a:bodyPr/>
          <a:lstStyle/>
          <a:p>
            <a:r>
              <a:rPr lang="en-GB" dirty="0"/>
              <a:t>Point of sales and mode of payment</a:t>
            </a:r>
          </a:p>
        </p:txBody>
      </p:sp>
      <p:pic>
        <p:nvPicPr>
          <p:cNvPr id="13" name="Picture 12">
            <a:extLst>
              <a:ext uri="{FF2B5EF4-FFF2-40B4-BE49-F238E27FC236}">
                <a16:creationId xmlns:a16="http://schemas.microsoft.com/office/drawing/2014/main" id="{2FEA95FA-8F96-DE84-4ECE-5CFC1E1B16A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684454" y="2407920"/>
            <a:ext cx="3657607" cy="3657607"/>
          </a:xfrm>
          <a:prstGeom prst="rect">
            <a:avLst/>
          </a:prstGeom>
        </p:spPr>
      </p:pic>
      <p:pic>
        <p:nvPicPr>
          <p:cNvPr id="8" name="Picture 7">
            <a:extLst>
              <a:ext uri="{FF2B5EF4-FFF2-40B4-BE49-F238E27FC236}">
                <a16:creationId xmlns:a16="http://schemas.microsoft.com/office/drawing/2014/main" id="{334F24D8-CFB1-A34F-0B34-E32840851F3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99644" y="3023717"/>
            <a:ext cx="4762500" cy="4038600"/>
          </a:xfrm>
          <a:prstGeom prst="rect">
            <a:avLst/>
          </a:prstGeom>
        </p:spPr>
      </p:pic>
      <p:sp>
        <p:nvSpPr>
          <p:cNvPr id="15" name="Rectangle: Rounded Corners 14">
            <a:extLst>
              <a:ext uri="{FF2B5EF4-FFF2-40B4-BE49-F238E27FC236}">
                <a16:creationId xmlns:a16="http://schemas.microsoft.com/office/drawing/2014/main" id="{9EC9AE1C-E3ED-950E-F582-9A9F298C2AF6}"/>
              </a:ext>
            </a:extLst>
          </p:cNvPr>
          <p:cNvSpPr/>
          <p:nvPr/>
        </p:nvSpPr>
        <p:spPr>
          <a:xfrm>
            <a:off x="799644" y="1473200"/>
            <a:ext cx="3441269" cy="1320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-Point of sale is not only used for sales but inventory too </a:t>
            </a:r>
          </a:p>
          <a:p>
            <a:pPr algn="ctr"/>
            <a:endParaRPr lang="en-GB" dirty="0"/>
          </a:p>
        </p:txBody>
      </p:sp>
      <p:sp>
        <p:nvSpPr>
          <p:cNvPr id="16" name="Rectangle: Rounded Corners 15">
            <a:extLst>
              <a:ext uri="{FF2B5EF4-FFF2-40B4-BE49-F238E27FC236}">
                <a16:creationId xmlns:a16="http://schemas.microsoft.com/office/drawing/2014/main" id="{1555710F-0F4B-EB03-BB19-B6C8D70E5BBC}"/>
              </a:ext>
            </a:extLst>
          </p:cNvPr>
          <p:cNvSpPr/>
          <p:nvPr/>
        </p:nvSpPr>
        <p:spPr>
          <a:xfrm>
            <a:off x="5684454" y="1508760"/>
            <a:ext cx="3441269" cy="1320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-We have different mode of payment commonly used is Cash credit Debit &amp; Gift cards</a:t>
            </a:r>
          </a:p>
        </p:txBody>
      </p:sp>
    </p:spTree>
    <p:extLst>
      <p:ext uri="{BB962C8B-B14F-4D97-AF65-F5344CB8AC3E}">
        <p14:creationId xmlns:p14="http://schemas.microsoft.com/office/powerpoint/2010/main" val="272750058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443</TotalTime>
  <Words>1182</Words>
  <Application>Microsoft Office PowerPoint</Application>
  <PresentationFormat>Widescreen</PresentationFormat>
  <Paragraphs>97</Paragraphs>
  <Slides>19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vt:i4>
      </vt:variant>
    </vt:vector>
  </HeadingPairs>
  <TitlesOfParts>
    <vt:vector size="34" baseType="lpstr">
      <vt:lpstr>Malgun Gothic Semilight</vt:lpstr>
      <vt:lpstr>-apple-system</vt:lpstr>
      <vt:lpstr>arial</vt:lpstr>
      <vt:lpstr>arial</vt:lpstr>
      <vt:lpstr>Calibri</vt:lpstr>
      <vt:lpstr>Factor A</vt:lpstr>
      <vt:lpstr>Google Sans</vt:lpstr>
      <vt:lpstr>inherit</vt:lpstr>
      <vt:lpstr>Inter</vt:lpstr>
      <vt:lpstr>Lexend Deca</vt:lpstr>
      <vt:lpstr>Proxima Nova</vt:lpstr>
      <vt:lpstr>Trebuchet MS</vt:lpstr>
      <vt:lpstr>Wingdings</vt:lpstr>
      <vt:lpstr>Wingdings 3</vt:lpstr>
      <vt:lpstr>Facet</vt:lpstr>
      <vt:lpstr>Sales Induction </vt:lpstr>
      <vt:lpstr>What is the meaning of retail sales? Retail sales is the sale of consumer goods, or final goods, by businesses to end consumers, and includes in-store sales as well as online sales. Products may be durable (with a significant expected shelf life) or perishable (such as groceries). Food, clothing and furniture are some broad examples of consumer goods. </vt:lpstr>
      <vt:lpstr>PowerPoint Presentation</vt:lpstr>
      <vt:lpstr>basic ways to analyse competitors </vt:lpstr>
      <vt:lpstr>Customer service</vt:lpstr>
      <vt:lpstr>Types of customers in retail fashion</vt:lpstr>
      <vt:lpstr>PowerPoint Presentation</vt:lpstr>
      <vt:lpstr>PowerPoint Presentation</vt:lpstr>
      <vt:lpstr>Point of sales and mode of payment</vt:lpstr>
      <vt:lpstr>Types of credit Cards</vt:lpstr>
      <vt:lpstr>Gift Cards as one mode of payment</vt:lpstr>
      <vt:lpstr>Additional sales</vt:lpstr>
      <vt:lpstr>First Impression</vt:lpstr>
      <vt:lpstr>Lasting Impression</vt:lpstr>
      <vt:lpstr>CUSTOMER SERVICE providing assistance and support to customers before, during, and after the purchase of a product or service. </vt:lpstr>
      <vt:lpstr>Here are a few examples of customer needs: </vt:lpstr>
      <vt:lpstr>Role of window and store merchandising in Retail fashion </vt:lpstr>
      <vt:lpstr>Merchandising In Store Merchandising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the meaning of retail sales? Retail sales is the sale of consumer goods, or final goods, by businesses to end consumers, and includes in-store sales as well as online sales. Products may be durable (with a significant expected shelf life) or perishable (such as groceries). Food, clothing and furniture are some broad examples of consumer goods.</dc:title>
  <dc:creator>User</dc:creator>
  <cp:lastModifiedBy>User</cp:lastModifiedBy>
  <cp:revision>14</cp:revision>
  <dcterms:created xsi:type="dcterms:W3CDTF">2023-09-25T10:30:14Z</dcterms:created>
  <dcterms:modified xsi:type="dcterms:W3CDTF">2023-10-17T10:38:33Z</dcterms:modified>
</cp:coreProperties>
</file>